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y="5143500" cx="9144000"/>
  <p:notesSz cx="6858000" cy="9144000"/>
  <p:embeddedFontLst>
    <p:embeddedFont>
      <p:font typeface="Roboto Mono Medium"/>
      <p:regular r:id="rId54"/>
      <p:bold r:id="rId55"/>
      <p:italic r:id="rId56"/>
      <p:boldItalic r:id="rId57"/>
    </p:embeddedFont>
    <p:embeddedFont>
      <p:font typeface="Roboto"/>
      <p:regular r:id="rId58"/>
      <p:bold r:id="rId59"/>
      <p:italic r:id="rId60"/>
      <p:boldItalic r:id="rId61"/>
    </p:embeddedFont>
    <p:embeddedFont>
      <p:font typeface="Roboto Medium"/>
      <p:regular r:id="rId62"/>
      <p:bold r:id="rId63"/>
      <p:italic r:id="rId64"/>
      <p:boldItalic r:id="rId65"/>
    </p:embeddedFont>
    <p:embeddedFont>
      <p:font typeface="Google Sans"/>
      <p:regular r:id="rId66"/>
      <p:bold r:id="rId67"/>
      <p:italic r:id="rId68"/>
      <p:boldItalic r:id="rId69"/>
    </p:embeddedFont>
    <p:embeddedFont>
      <p:font typeface="Google Sans Medium"/>
      <p:regular r:id="rId70"/>
      <p:bold r:id="rId71"/>
      <p:italic r:id="rId72"/>
      <p:boldItalic r:id="rId73"/>
    </p:embeddedFont>
    <p:embeddedFont>
      <p:font typeface="Helvetica Neue Light"/>
      <p:regular r:id="rId74"/>
      <p:bold r:id="rId75"/>
      <p:italic r:id="rId76"/>
      <p:boldItalic r:id="rId77"/>
    </p:embeddedFont>
    <p:embeddedFont>
      <p:font typeface="Roboto Mono"/>
      <p:regular r:id="rId78"/>
      <p:bold r:id="rId79"/>
      <p:italic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RobotoMono-italic.fntdata"/><Relationship Id="rId81" Type="http://schemas.openxmlformats.org/officeDocument/2006/relationships/font" Target="fonts/RobotoMon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GoogleSansMedium-boldItalic.fntdata"/><Relationship Id="rId72" Type="http://schemas.openxmlformats.org/officeDocument/2006/relationships/font" Target="fonts/GoogleSansMedium-italic.fntdata"/><Relationship Id="rId31" Type="http://schemas.openxmlformats.org/officeDocument/2006/relationships/slide" Target="slides/slide26.xml"/><Relationship Id="rId75" Type="http://schemas.openxmlformats.org/officeDocument/2006/relationships/font" Target="fonts/HelveticaNeueLight-bold.fntdata"/><Relationship Id="rId30" Type="http://schemas.openxmlformats.org/officeDocument/2006/relationships/slide" Target="slides/slide25.xml"/><Relationship Id="rId74" Type="http://schemas.openxmlformats.org/officeDocument/2006/relationships/font" Target="fonts/HelveticaNeueLight-regular.fntdata"/><Relationship Id="rId33" Type="http://schemas.openxmlformats.org/officeDocument/2006/relationships/slide" Target="slides/slide28.xml"/><Relationship Id="rId77" Type="http://schemas.openxmlformats.org/officeDocument/2006/relationships/font" Target="fonts/HelveticaNeueLight-boldItalic.fntdata"/><Relationship Id="rId32" Type="http://schemas.openxmlformats.org/officeDocument/2006/relationships/slide" Target="slides/slide27.xml"/><Relationship Id="rId76" Type="http://schemas.openxmlformats.org/officeDocument/2006/relationships/font" Target="fonts/HelveticaNeueLight-italic.fntdata"/><Relationship Id="rId35" Type="http://schemas.openxmlformats.org/officeDocument/2006/relationships/slide" Target="slides/slide30.xml"/><Relationship Id="rId79" Type="http://schemas.openxmlformats.org/officeDocument/2006/relationships/font" Target="fonts/RobotoMono-bold.fntdata"/><Relationship Id="rId34" Type="http://schemas.openxmlformats.org/officeDocument/2006/relationships/slide" Target="slides/slide29.xml"/><Relationship Id="rId78" Type="http://schemas.openxmlformats.org/officeDocument/2006/relationships/font" Target="fonts/RobotoMono-regular.fntdata"/><Relationship Id="rId71" Type="http://schemas.openxmlformats.org/officeDocument/2006/relationships/font" Target="fonts/GoogleSansMedium-bold.fntdata"/><Relationship Id="rId70" Type="http://schemas.openxmlformats.org/officeDocument/2006/relationships/font" Target="fonts/GoogleSansMedium-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edium-regular.fntdata"/><Relationship Id="rId61" Type="http://schemas.openxmlformats.org/officeDocument/2006/relationships/font" Target="fonts/Roboto-boldItalic.fntdata"/><Relationship Id="rId20" Type="http://schemas.openxmlformats.org/officeDocument/2006/relationships/slide" Target="slides/slide15.xml"/><Relationship Id="rId64" Type="http://schemas.openxmlformats.org/officeDocument/2006/relationships/font" Target="fonts/RobotoMedium-italic.fntdata"/><Relationship Id="rId63" Type="http://schemas.openxmlformats.org/officeDocument/2006/relationships/font" Target="fonts/RobotoMedium-bold.fntdata"/><Relationship Id="rId22" Type="http://schemas.openxmlformats.org/officeDocument/2006/relationships/slide" Target="slides/slide17.xml"/><Relationship Id="rId66" Type="http://schemas.openxmlformats.org/officeDocument/2006/relationships/font" Target="fonts/GoogleSans-regular.fntdata"/><Relationship Id="rId21" Type="http://schemas.openxmlformats.org/officeDocument/2006/relationships/slide" Target="slides/slide16.xml"/><Relationship Id="rId65" Type="http://schemas.openxmlformats.org/officeDocument/2006/relationships/font" Target="fonts/RobotoMedium-boldItalic.fntdata"/><Relationship Id="rId24" Type="http://schemas.openxmlformats.org/officeDocument/2006/relationships/slide" Target="slides/slide19.xml"/><Relationship Id="rId68" Type="http://schemas.openxmlformats.org/officeDocument/2006/relationships/font" Target="fonts/GoogleSans-italic.fntdata"/><Relationship Id="rId23" Type="http://schemas.openxmlformats.org/officeDocument/2006/relationships/slide" Target="slides/slide18.xml"/><Relationship Id="rId67" Type="http://schemas.openxmlformats.org/officeDocument/2006/relationships/font" Target="fonts/GoogleSans-bold.fntdata"/><Relationship Id="rId60" Type="http://schemas.openxmlformats.org/officeDocument/2006/relationships/font" Target="fonts/Roboto-italic.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GoogleSans-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RobotoMonoMedium-bold.fntdata"/><Relationship Id="rId10" Type="http://schemas.openxmlformats.org/officeDocument/2006/relationships/slide" Target="slides/slide5.xml"/><Relationship Id="rId54" Type="http://schemas.openxmlformats.org/officeDocument/2006/relationships/font" Target="fonts/RobotoMonoMedium-regular.fntdata"/><Relationship Id="rId13" Type="http://schemas.openxmlformats.org/officeDocument/2006/relationships/slide" Target="slides/slide8.xml"/><Relationship Id="rId57" Type="http://schemas.openxmlformats.org/officeDocument/2006/relationships/font" Target="fonts/RobotoMonoMedium-boldItalic.fntdata"/><Relationship Id="rId12" Type="http://schemas.openxmlformats.org/officeDocument/2006/relationships/slide" Target="slides/slide7.xml"/><Relationship Id="rId56" Type="http://schemas.openxmlformats.org/officeDocument/2006/relationships/font" Target="fonts/RobotoMonoMedium-italic.fntdata"/><Relationship Id="rId15" Type="http://schemas.openxmlformats.org/officeDocument/2006/relationships/slide" Target="slides/slide10.xml"/><Relationship Id="rId59" Type="http://schemas.openxmlformats.org/officeDocument/2006/relationships/font" Target="fonts/Roboto-bold.fntdata"/><Relationship Id="rId14" Type="http://schemas.openxmlformats.org/officeDocument/2006/relationships/slide" Target="slides/slide9.xml"/><Relationship Id="rId58" Type="http://schemas.openxmlformats.org/officeDocument/2006/relationships/font" Target="fonts/Roboto-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3.png>
</file>

<file path=ppt/media/image14.png>
</file>

<file path=ppt/media/image15.png>
</file>

<file path=ppt/media/image16.png>
</file>

<file path=ppt/media/image18.png>
</file>

<file path=ppt/media/image19.png>
</file>

<file path=ppt/media/image20.png>
</file>

<file path=ppt/media/image21.png>
</file>

<file path=ppt/media/image22.png>
</file>

<file path=ppt/media/image3.png>
</file>

<file path=ppt/media/image4.png>
</file>

<file path=ppt/media/image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c197d6b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c197d6b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353c4837cd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353c4837cd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Once we have a </a:t>
            </a:r>
            <a:r>
              <a:rPr lang="en" sz="1300">
                <a:latin typeface="Roboto Mono Medium"/>
                <a:ea typeface="Roboto Mono Medium"/>
                <a:cs typeface="Roboto Mono Medium"/>
                <a:sym typeface="Roboto Mono Medium"/>
              </a:rPr>
              <a:t>Mesh</a:t>
            </a:r>
            <a:r>
              <a:rPr lang="en" sz="1300"/>
              <a:t>, we need a way to specify how a particular tensor (like a weight matrix or an input batch) should be laid out across that mesh. That's where </a:t>
            </a:r>
            <a:r>
              <a:rPr lang="en" sz="1300">
                <a:latin typeface="Roboto Mono Medium"/>
                <a:ea typeface="Roboto Mono Medium"/>
                <a:cs typeface="Roboto Mono Medium"/>
                <a:sym typeface="Roboto Mono Medium"/>
              </a:rPr>
              <a:t>PartitionSpec</a:t>
            </a:r>
            <a:r>
              <a:rPr lang="en" sz="1300"/>
              <a:t>, often imported as </a:t>
            </a:r>
            <a:r>
              <a:rPr lang="en" sz="1300">
                <a:latin typeface="Roboto Mono Medium"/>
                <a:ea typeface="Roboto Mono Medium"/>
                <a:cs typeface="Roboto Mono Medium"/>
                <a:sym typeface="Roboto Mono Medium"/>
              </a:rPr>
              <a:t>P</a:t>
            </a:r>
            <a:r>
              <a:rPr lang="en" sz="1300"/>
              <a:t>, comes in. It's a simple tuple. Each element corresponds to a tensor dimension. You either put the name of a mesh axis to shard along that axis, or </a:t>
            </a:r>
            <a:r>
              <a:rPr lang="en" sz="1300">
                <a:latin typeface="Roboto Mono Medium"/>
                <a:ea typeface="Roboto Mono Medium"/>
                <a:cs typeface="Roboto Mono Medium"/>
                <a:sym typeface="Roboto Mono Medium"/>
              </a:rPr>
              <a:t>None</a:t>
            </a:r>
            <a:r>
              <a:rPr lang="en" sz="1300"/>
              <a:t> to replicate along that axis. An empty </a:t>
            </a:r>
            <a:r>
              <a:rPr lang="en" sz="1300">
                <a:latin typeface="Roboto Mono Medium"/>
                <a:ea typeface="Roboto Mono Medium"/>
                <a:cs typeface="Roboto Mono Medium"/>
                <a:sym typeface="Roboto Mono Medium"/>
              </a:rPr>
              <a:t>P()</a:t>
            </a:r>
            <a:r>
              <a:rPr lang="en" sz="1300"/>
              <a:t> means the tensor is fully replicated everywhere.</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353c4837cdc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353c4837cdc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 are three code examples, showing both sharding and replication along two </a:t>
            </a:r>
            <a:r>
              <a:rPr lang="en" sz="1300">
                <a:latin typeface="Roboto Mono Medium"/>
                <a:ea typeface="Roboto Mono Medium"/>
                <a:cs typeface="Roboto Mono Medium"/>
                <a:sym typeface="Roboto Mono Medium"/>
              </a:rPr>
              <a:t>Mesh</a:t>
            </a:r>
            <a:r>
              <a:rPr lang="en" sz="1300"/>
              <a:t> axes, ‘data’ and ‘model’.</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353c4837cd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353c4837cd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a:t>
            </a:r>
            <a:r>
              <a:rPr lang="en" sz="1300">
                <a:latin typeface="Roboto Mono Medium"/>
                <a:ea typeface="Roboto Mono Medium"/>
                <a:cs typeface="Roboto Mono Medium"/>
                <a:sym typeface="Roboto Mono Medium"/>
              </a:rPr>
              <a:t>NamedSharding</a:t>
            </a:r>
            <a:r>
              <a:rPr lang="en" sz="1300"/>
              <a:t> object simply bundles together a </a:t>
            </a:r>
            <a:r>
              <a:rPr lang="en" sz="1300">
                <a:latin typeface="Roboto Mono Medium"/>
                <a:ea typeface="Roboto Mono Medium"/>
                <a:cs typeface="Roboto Mono Medium"/>
                <a:sym typeface="Roboto Mono Medium"/>
              </a:rPr>
              <a:t>Mesh</a:t>
            </a:r>
            <a:r>
              <a:rPr lang="en" sz="1300"/>
              <a:t> and a </a:t>
            </a:r>
            <a:r>
              <a:rPr lang="en" sz="1300">
                <a:latin typeface="Roboto Mono Medium"/>
                <a:ea typeface="Roboto Mono Medium"/>
                <a:cs typeface="Roboto Mono Medium"/>
                <a:sym typeface="Roboto Mono Medium"/>
              </a:rPr>
              <a:t>PartitionSpec</a:t>
            </a:r>
            <a:r>
              <a:rPr lang="en" sz="1300"/>
              <a:t>. It fully defines how a tensor should be distributed. The key function to apply this sharding is </a:t>
            </a:r>
            <a:r>
              <a:rPr lang="en" sz="1300">
                <a:latin typeface="Roboto Mono Medium"/>
                <a:ea typeface="Roboto Mono Medium"/>
                <a:cs typeface="Roboto Mono Medium"/>
                <a:sym typeface="Roboto Mono Medium"/>
              </a:rPr>
              <a:t>jax.device_put</a:t>
            </a:r>
            <a:r>
              <a:rPr lang="en" sz="1300"/>
              <a:t>. You give it your data (often starting as a NumPy array) and the </a:t>
            </a:r>
            <a:r>
              <a:rPr lang="en" sz="1300">
                <a:latin typeface="Roboto Mono Medium"/>
                <a:ea typeface="Roboto Mono Medium"/>
                <a:cs typeface="Roboto Mono Medium"/>
                <a:sym typeface="Roboto Mono Medium"/>
              </a:rPr>
              <a:t>NamedSharding</a:t>
            </a:r>
            <a:r>
              <a:rPr lang="en" sz="1300"/>
              <a:t> object, and JAX handles moving the data to the accelerators and arranging it into the specified shards. This is crucial for getting your input batches ready for a distributed training step.</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353c4837cdc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353c4837cdc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what it looks like in code.  We create a </a:t>
            </a:r>
            <a:r>
              <a:rPr lang="en" sz="1300">
                <a:latin typeface="Roboto Mono Medium"/>
                <a:ea typeface="Roboto Mono Medium"/>
                <a:cs typeface="Roboto Mono Medium"/>
                <a:sym typeface="Roboto Mono Medium"/>
              </a:rPr>
              <a:t>NamedSharding</a:t>
            </a:r>
            <a:r>
              <a:rPr lang="en" sz="1300"/>
              <a:t> using a </a:t>
            </a:r>
            <a:r>
              <a:rPr lang="en" sz="1300">
                <a:latin typeface="Roboto Mono Medium"/>
                <a:ea typeface="Roboto Mono Medium"/>
                <a:cs typeface="Roboto Mono Medium"/>
                <a:sym typeface="Roboto Mono Medium"/>
              </a:rPr>
              <a:t>Mesh</a:t>
            </a:r>
            <a:r>
              <a:rPr lang="en" sz="1300"/>
              <a:t> and a </a:t>
            </a:r>
            <a:r>
              <a:rPr lang="en" sz="1300">
                <a:latin typeface="Roboto Mono Medium"/>
                <a:ea typeface="Roboto Mono Medium"/>
                <a:cs typeface="Roboto Mono Medium"/>
                <a:sym typeface="Roboto Mono Medium"/>
              </a:rPr>
              <a:t>PartitionSpec P()</a:t>
            </a:r>
            <a:r>
              <a:rPr lang="en" sz="1300"/>
              <a:t>, and then use </a:t>
            </a:r>
            <a:r>
              <a:rPr lang="en" sz="1300">
                <a:latin typeface="Roboto Mono Medium"/>
                <a:ea typeface="Roboto Mono Medium"/>
                <a:cs typeface="Roboto Mono Medium"/>
                <a:sym typeface="Roboto Mono Medium"/>
              </a:rPr>
              <a:t>jax.device_put</a:t>
            </a:r>
            <a:r>
              <a:rPr lang="en" sz="1300"/>
              <a:t> to actually distribute the shards.</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353c4837cd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353c4837cd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magic of SPMD happens largely within </a:t>
            </a:r>
            <a:r>
              <a:rPr lang="en" sz="1300">
                <a:latin typeface="Roboto Mono Medium"/>
                <a:ea typeface="Roboto Mono Medium"/>
                <a:cs typeface="Roboto Mono Medium"/>
                <a:sym typeface="Roboto Mono Medium"/>
              </a:rPr>
              <a:t>jax.jit</a:t>
            </a:r>
            <a:r>
              <a:rPr lang="en" sz="1300"/>
              <a:t>. When you </a:t>
            </a:r>
            <a:r>
              <a:rPr lang="en" sz="1300">
                <a:latin typeface="Roboto Mono Medium"/>
                <a:ea typeface="Roboto Mono Medium"/>
                <a:cs typeface="Roboto Mono Medium"/>
                <a:sym typeface="Roboto Mono Medium"/>
              </a:rPr>
              <a:t>jit</a:t>
            </a:r>
            <a:r>
              <a:rPr lang="en" sz="1300"/>
              <a:t> a function and pass it sharded arrays (like the output of </a:t>
            </a:r>
            <a:r>
              <a:rPr lang="en" sz="1300">
                <a:latin typeface="Roboto Mono Medium"/>
                <a:ea typeface="Roboto Mono Medium"/>
                <a:cs typeface="Roboto Mono Medium"/>
                <a:sym typeface="Roboto Mono Medium"/>
              </a:rPr>
              <a:t>jax.device_put</a:t>
            </a:r>
            <a:r>
              <a:rPr lang="en" sz="1300"/>
              <a:t>), the XLA compiler analyzes the operations and the input shardings. It automatically parallelizes the computation, figuring out which part runs on which device and inserting necessary communication like all-reduces for gradient aggregation. Sometimes, you need more control inside the jitted function. </a:t>
            </a:r>
            <a:r>
              <a:rPr lang="en" sz="1300">
                <a:latin typeface="Roboto Mono Medium"/>
                <a:ea typeface="Roboto Mono Medium"/>
                <a:cs typeface="Roboto Mono Medium"/>
                <a:sym typeface="Roboto Mono Medium"/>
              </a:rPr>
              <a:t>jax.lax.with_sharding_constraint</a:t>
            </a:r>
            <a:r>
              <a:rPr lang="en" sz="1300"/>
              <a:t> lets you tell the compiler </a:t>
            </a:r>
            <a:r>
              <a:rPr i="1" lang="en" sz="1300"/>
              <a:t>“ensure this intermediate result has this specific sharding”</a:t>
            </a:r>
            <a:r>
              <a:rPr lang="en" sz="1300"/>
              <a:t>. This is useful for performance tuning or ensuring correctness.</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353c4837cdc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353c4837cdc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Okay, let's quickly recap Flax NNX. Unlike pure JAX, NNX modules are stateful Python objects, much like PyTorch modules. They hold their parameters and other state directly as attributes, usually initialized eagerly. A crucial feature for us today is that these state variables can store metadata. We'll use this to attach our sharding hints. However, this statefulness clashes with JAX's functional nature. JAX transformations expect immutable data structures, typically PyTrees.  NNX is designed to manage that.</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353c4837cdc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353c4837cdc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we reconcile NNX's mutable objects with JAX's functional transformations? NNX provides two ways. First, the Functional API: you explicitly split your module into its static definition and its dynamic state (which is a JAX-compatible PyTree). You pass this state through </a:t>
            </a:r>
            <a:r>
              <a:rPr lang="en" sz="1300">
                <a:latin typeface="Roboto Mono Medium"/>
                <a:ea typeface="Roboto Mono Medium"/>
                <a:cs typeface="Roboto Mono Medium"/>
                <a:sym typeface="Roboto Mono Medium"/>
              </a:rPr>
              <a:t>jax.jit</a:t>
            </a:r>
            <a:r>
              <a:rPr lang="en" sz="1300"/>
              <a:t> or </a:t>
            </a:r>
            <a:r>
              <a:rPr lang="en" sz="1300">
                <a:latin typeface="Roboto Mono Medium"/>
                <a:ea typeface="Roboto Mono Medium"/>
                <a:cs typeface="Roboto Mono Medium"/>
                <a:sym typeface="Roboto Mono Medium"/>
              </a:rPr>
              <a:t>jax.grad</a:t>
            </a:r>
            <a:r>
              <a:rPr lang="en" sz="1300"/>
              <a:t>, get the result, and then merge or update the original module. Alternatively, NNX provides its own wrappers like </a:t>
            </a:r>
            <a:r>
              <a:rPr lang="en" sz="1300">
                <a:latin typeface="Roboto Mono Medium"/>
                <a:ea typeface="Roboto Mono Medium"/>
                <a:cs typeface="Roboto Mono Medium"/>
                <a:sym typeface="Roboto Mono Medium"/>
              </a:rPr>
              <a:t>nnx.jit</a:t>
            </a:r>
            <a:r>
              <a:rPr lang="en" sz="1300"/>
              <a:t> and </a:t>
            </a:r>
            <a:r>
              <a:rPr lang="en" sz="1300">
                <a:latin typeface="Roboto Mono Medium"/>
                <a:ea typeface="Roboto Mono Medium"/>
                <a:cs typeface="Roboto Mono Medium"/>
                <a:sym typeface="Roboto Mono Medium"/>
              </a:rPr>
              <a:t>nnx.grad</a:t>
            </a:r>
            <a:r>
              <a:rPr lang="en" sz="1300"/>
              <a:t>. These handle the split/merge process under the hood, giving you a more seamless experience, although potentially with slight overhead compared to the manual functional API.</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353c4837cdc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353c4837cdc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connect NNX and SPMD. The </a:t>
            </a:r>
            <a:r>
              <a:rPr lang="en" sz="1300">
                <a:latin typeface="Roboto Mono Medium"/>
                <a:ea typeface="Roboto Mono Medium"/>
                <a:cs typeface="Roboto Mono Medium"/>
                <a:sym typeface="Roboto Mono Medium"/>
              </a:rPr>
              <a:t>flax.nnx.spmd</a:t>
            </a:r>
            <a:r>
              <a:rPr lang="en" sz="1300"/>
              <a:t> module lets us attach those </a:t>
            </a:r>
            <a:r>
              <a:rPr lang="en" sz="1300">
                <a:latin typeface="Roboto Mono Medium"/>
                <a:ea typeface="Roboto Mono Medium"/>
                <a:cs typeface="Roboto Mono Medium"/>
                <a:sym typeface="Roboto Mono Medium"/>
              </a:rPr>
              <a:t>PartitionSpec</a:t>
            </a:r>
            <a:r>
              <a:rPr lang="en" sz="1300"/>
              <a:t> hints directly to our parameters as metadata when we define the module. You can use helper functions like </a:t>
            </a:r>
            <a:r>
              <a:rPr lang="en" sz="1300">
                <a:latin typeface="Roboto Mono Medium"/>
                <a:ea typeface="Roboto Mono Medium"/>
                <a:cs typeface="Roboto Mono Medium"/>
                <a:sym typeface="Roboto Mono Medium"/>
              </a:rPr>
              <a:t>nnx.with_metadata</a:t>
            </a:r>
            <a:r>
              <a:rPr lang="en" sz="1300"/>
              <a:t> around your initializer, passing a sharding argument with the </a:t>
            </a:r>
            <a:r>
              <a:rPr lang="en" sz="1300">
                <a:latin typeface="Roboto Mono Medium"/>
                <a:ea typeface="Roboto Mono Medium"/>
                <a:cs typeface="Roboto Mono Medium"/>
                <a:sym typeface="Roboto Mono Medium"/>
              </a:rPr>
              <a:t>PartitionSpec</a:t>
            </a:r>
            <a:r>
              <a:rPr lang="en" sz="1300"/>
              <a:t> tuple. Sometimes, you can even pass the sharding argument directly to </a:t>
            </a:r>
            <a:r>
              <a:rPr lang="en" sz="1300">
                <a:latin typeface="Roboto Mono Medium"/>
                <a:ea typeface="Roboto Mono Medium"/>
                <a:cs typeface="Roboto Mono Medium"/>
                <a:sym typeface="Roboto Mono Medium"/>
              </a:rPr>
              <a:t>nnx.Param</a:t>
            </a:r>
            <a:r>
              <a:rPr lang="en" sz="1300"/>
              <a:t>. This stores the partition spec tuple in a </a:t>
            </a:r>
            <a:r>
              <a:rPr lang="en" sz="1300">
                <a:latin typeface="Roboto Mono Medium"/>
                <a:ea typeface="Roboto Mono Medium"/>
                <a:cs typeface="Roboto Mono Medium"/>
                <a:sym typeface="Roboto Mono Medium"/>
              </a:rPr>
              <a:t>.sharding</a:t>
            </a:r>
            <a:r>
              <a:rPr lang="en" sz="1300"/>
              <a:t> attribute on the variable state. Crucially, this doesn't shard the parameter yet – it's just metadata, a hint for later.</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353c4837cd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 name="Google Shape;1093;g353c4837cd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t>
            </a:r>
            <a:r>
              <a:rPr lang="en" sz="1300"/>
              <a:t>what</a:t>
            </a:r>
            <a:r>
              <a:rPr lang="en" sz="1300"/>
              <a:t> those two options look like in code.  First, the preferred method, using </a:t>
            </a:r>
            <a:r>
              <a:rPr lang="en" sz="1300">
                <a:latin typeface="Roboto Mono Medium"/>
                <a:ea typeface="Roboto Mono Medium"/>
                <a:cs typeface="Roboto Mono Medium"/>
                <a:sym typeface="Roboto Mono Medium"/>
              </a:rPr>
              <a:t>nnx.with_metadata</a:t>
            </a:r>
            <a:r>
              <a:rPr lang="en" sz="1300"/>
              <a:t>.  Second, just annotating the variable directly, in this case an </a:t>
            </a:r>
            <a:r>
              <a:rPr lang="en" sz="1300">
                <a:latin typeface="Roboto Mono Medium"/>
                <a:ea typeface="Roboto Mono Medium"/>
                <a:cs typeface="Roboto Mono Medium"/>
                <a:sym typeface="Roboto Mono Medium"/>
              </a:rPr>
              <a:t>nnx.Param</a:t>
            </a:r>
            <a:r>
              <a:rPr lang="en" sz="1300"/>
              <a:t>.</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353c4837cdc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353c4837cdc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Ok, this is the core workflow and addresses a common pitfall. If you just instantiate a very large NNX model, even with sharding annotations, JAX might try to create all parameters on a single default device first, leading to an OOM error. The solution is to perform the initialization and the application of sharding inside a JIT-compiled function. We'll use </a:t>
            </a:r>
            <a:r>
              <a:rPr lang="en" sz="1300">
                <a:latin typeface="Roboto Mono Medium"/>
                <a:ea typeface="Roboto Mono Medium"/>
                <a:cs typeface="Roboto Mono Medium"/>
                <a:sym typeface="Roboto Mono Medium"/>
              </a:rPr>
              <a:t>nnx.jit</a:t>
            </a:r>
            <a:r>
              <a:rPr lang="en" sz="1300"/>
              <a:t> for convenience. Inside this function, the first steps are: instantiate the module – the parameters are created but likely still on device 0 – and then extract its functional state PyTree using </a:t>
            </a:r>
            <a:r>
              <a:rPr lang="en" sz="1300">
                <a:latin typeface="Roboto Mono Medium"/>
                <a:ea typeface="Roboto Mono Medium"/>
                <a:cs typeface="Roboto Mono Medium"/>
                <a:sym typeface="Roboto Mono Medium"/>
              </a:rPr>
              <a:t>nnx.state</a:t>
            </a:r>
            <a:r>
              <a:rPr lang="en" sz="1300"/>
              <a:t>.</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how to scale your Flax NNX models using JAX's powerful distributed computing capabilities, specifically its SPMD paradigm. If you're coming from PyTorch and have started using JAX and Flax NNX, you know that modern models often outgrow single accelerators. Let’s discuss JAX's approach to parallelism and how NNX integrates with it seamlessly.</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353c4837cd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353c4837cd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Continuing inside our jitted initialization function: next, we use </a:t>
            </a:r>
            <a:r>
              <a:rPr lang="en" sz="1300">
                <a:latin typeface="Roboto Mono Medium"/>
                <a:ea typeface="Roboto Mono Medium"/>
                <a:cs typeface="Roboto Mono Medium"/>
                <a:sym typeface="Roboto Mono Medium"/>
              </a:rPr>
              <a:t>nnx.spmd.get_partition_spec</a:t>
            </a:r>
            <a:r>
              <a:rPr lang="en" sz="1300"/>
              <a:t>. This utility function walks through the state PyTree we just extracted and pulls out all the </a:t>
            </a:r>
            <a:r>
              <a:rPr lang="en" sz="1300">
                <a:latin typeface="Roboto Mono Medium"/>
                <a:ea typeface="Roboto Mono Medium"/>
                <a:cs typeface="Roboto Mono Medium"/>
                <a:sym typeface="Roboto Mono Medium"/>
              </a:rPr>
              <a:t>.sharding</a:t>
            </a:r>
            <a:r>
              <a:rPr lang="en" sz="1300"/>
              <a:t> metadata we added earlier, creating a parallel PyTree of </a:t>
            </a:r>
            <a:r>
              <a:rPr lang="en" sz="1300">
                <a:latin typeface="Roboto Mono Medium"/>
                <a:ea typeface="Roboto Mono Medium"/>
                <a:cs typeface="Roboto Mono Medium"/>
                <a:sym typeface="Roboto Mono Medium"/>
              </a:rPr>
              <a:t>PartitionSpec</a:t>
            </a:r>
            <a:r>
              <a:rPr lang="en" sz="1300"/>
              <a:t> objects. Then comes the crucial step: we use </a:t>
            </a:r>
            <a:r>
              <a:rPr lang="en" sz="1300">
                <a:latin typeface="Roboto Mono Medium"/>
                <a:ea typeface="Roboto Mono Medium"/>
                <a:cs typeface="Roboto Mono Medium"/>
                <a:sym typeface="Roboto Mono Medium"/>
              </a:rPr>
              <a:t>jax.lax.with_sharding_constraint</a:t>
            </a:r>
            <a:r>
              <a:rPr lang="en" sz="1300"/>
              <a:t>, passing in the original state and the partition specs we just extracted. This tells the JAX compiler, </a:t>
            </a:r>
            <a:r>
              <a:rPr i="1" lang="en" sz="1300"/>
              <a:t>'when you produce the final result for this state, make sure it conforms to these sharding specifications'</a:t>
            </a:r>
            <a:r>
              <a:rPr lang="en" sz="1300"/>
              <a:t>.</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353c4837cdc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353c4837cdc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what that last part looks like in code.  </a:t>
            </a:r>
            <a:r>
              <a:rPr lang="en" sz="1300">
                <a:solidFill>
                  <a:schemeClr val="dk1"/>
                </a:solidFill>
              </a:rPr>
              <a:t>W</a:t>
            </a:r>
            <a:r>
              <a:rPr lang="en" sz="1300">
                <a:solidFill>
                  <a:schemeClr val="dk1"/>
                </a:solidFill>
              </a:rPr>
              <a:t>e use </a:t>
            </a:r>
            <a:r>
              <a:rPr lang="en" sz="1300">
                <a:solidFill>
                  <a:schemeClr val="dk1"/>
                </a:solidFill>
                <a:latin typeface="Roboto Mono Medium"/>
                <a:ea typeface="Roboto Mono Medium"/>
                <a:cs typeface="Roboto Mono Medium"/>
                <a:sym typeface="Roboto Mono Medium"/>
              </a:rPr>
              <a:t>nnx.spmd.get_partition_spec</a:t>
            </a:r>
            <a:r>
              <a:rPr lang="en" sz="1300">
                <a:solidFill>
                  <a:schemeClr val="dk1"/>
                </a:solidFill>
              </a:rPr>
              <a:t> to pull out all the </a:t>
            </a:r>
            <a:r>
              <a:rPr lang="en" sz="1300">
                <a:solidFill>
                  <a:schemeClr val="dk1"/>
                </a:solidFill>
                <a:latin typeface="Roboto Mono Medium"/>
                <a:ea typeface="Roboto Mono Medium"/>
                <a:cs typeface="Roboto Mono Medium"/>
                <a:sym typeface="Roboto Mono Medium"/>
              </a:rPr>
              <a:t>.sharding</a:t>
            </a:r>
            <a:r>
              <a:rPr lang="en" sz="1300">
                <a:solidFill>
                  <a:schemeClr val="dk1"/>
                </a:solidFill>
              </a:rPr>
              <a:t> metadata we added earlier, creating a parallel PyTree of </a:t>
            </a:r>
            <a:r>
              <a:rPr lang="en" sz="1300">
                <a:solidFill>
                  <a:schemeClr val="dk1"/>
                </a:solidFill>
                <a:latin typeface="Roboto Mono Medium"/>
                <a:ea typeface="Roboto Mono Medium"/>
                <a:cs typeface="Roboto Mono Medium"/>
                <a:sym typeface="Roboto Mono Medium"/>
              </a:rPr>
              <a:t>PartitionSpec</a:t>
            </a:r>
            <a:r>
              <a:rPr lang="en" sz="1300">
                <a:solidFill>
                  <a:schemeClr val="dk1"/>
                </a:solidFill>
              </a:rPr>
              <a:t> objects. Then we use </a:t>
            </a:r>
            <a:r>
              <a:rPr lang="en" sz="1300">
                <a:solidFill>
                  <a:schemeClr val="dk1"/>
                </a:solidFill>
                <a:latin typeface="Roboto Mono Medium"/>
                <a:ea typeface="Roboto Mono Medium"/>
                <a:cs typeface="Roboto Mono Medium"/>
                <a:sym typeface="Roboto Mono Medium"/>
              </a:rPr>
              <a:t>jax.lax.with_sharding_constraint</a:t>
            </a:r>
            <a:r>
              <a:rPr lang="en" sz="1300">
                <a:solidFill>
                  <a:schemeClr val="dk1"/>
                </a:solidFill>
              </a:rPr>
              <a:t>, passing in the original state and the partition specs we just extracted.</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353c4837cdc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353c4837cdc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final step inside the jitted function is to use </a:t>
            </a:r>
            <a:r>
              <a:rPr lang="en" sz="1300">
                <a:latin typeface="Roboto Mono Medium"/>
                <a:ea typeface="Roboto Mono Medium"/>
                <a:cs typeface="Roboto Mono Medium"/>
                <a:sym typeface="Roboto Mono Medium"/>
              </a:rPr>
              <a:t>nnx.update</a:t>
            </a:r>
            <a:r>
              <a:rPr lang="en" sz="1300"/>
              <a:t>. This takes the </a:t>
            </a:r>
            <a:r>
              <a:rPr lang="en" sz="1300">
                <a:latin typeface="Roboto Mono Medium"/>
                <a:ea typeface="Roboto Mono Medium"/>
                <a:cs typeface="Roboto Mono Medium"/>
                <a:sym typeface="Roboto Mono Medium"/>
              </a:rPr>
              <a:t>sharded_state</a:t>
            </a:r>
            <a:r>
              <a:rPr lang="en" sz="1300"/>
              <a:t> (which JAX/XLA will ensure is correctly distributed upon execution) and merges it back into our original, mutable model object. The function then returns this model. The key is to call this entire </a:t>
            </a:r>
            <a:r>
              <a:rPr lang="en" sz="1300">
                <a:latin typeface="Roboto Mono Medium"/>
                <a:ea typeface="Roboto Mono Medium"/>
                <a:cs typeface="Roboto Mono Medium"/>
                <a:sym typeface="Roboto Mono Medium"/>
              </a:rPr>
              <a:t>create_sharded_model</a:t>
            </a:r>
            <a:r>
              <a:rPr lang="en" sz="1300"/>
              <a:t> function while inside a </a:t>
            </a:r>
            <a:r>
              <a:rPr lang="en" sz="1300">
                <a:latin typeface="Roboto Mono Medium"/>
                <a:ea typeface="Roboto Mono Medium"/>
                <a:cs typeface="Roboto Mono Medium"/>
                <a:sym typeface="Roboto Mono Medium"/>
              </a:rPr>
              <a:t>with mesh:</a:t>
            </a:r>
            <a:r>
              <a:rPr lang="en" sz="1300"/>
              <a:t> block. This provides the context JAX needs to actually fulfill the sharding constraints across the specified devices. The result, </a:t>
            </a:r>
            <a:r>
              <a:rPr lang="en" sz="1300">
                <a:latin typeface="Roboto Mono Medium"/>
                <a:ea typeface="Roboto Mono Medium"/>
                <a:cs typeface="Roboto Mono Medium"/>
                <a:sym typeface="Roboto Mono Medium"/>
              </a:rPr>
              <a:t>sharded_model</a:t>
            </a:r>
            <a:r>
              <a:rPr lang="en" sz="1300"/>
              <a:t>, now holds parameters physically distributed across the mesh, avoiding the single-device OOM.</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 name="Shape 1125"/>
        <p:cNvGrpSpPr/>
        <p:nvPr/>
      </p:nvGrpSpPr>
      <p:grpSpPr>
        <a:xfrm>
          <a:off x="0" y="0"/>
          <a:ext cx="0" cy="0"/>
          <a:chOff x="0" y="0"/>
          <a:chExt cx="0" cy="0"/>
        </a:xfrm>
      </p:grpSpPr>
      <p:sp>
        <p:nvSpPr>
          <p:cNvPr id="1126" name="Google Shape;1126;g353c4837cdc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 name="Google Shape;1127;g353c4837cdc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 inside the jitted function we get our </a:t>
            </a:r>
            <a:r>
              <a:rPr lang="en" sz="1300">
                <a:solidFill>
                  <a:schemeClr val="dk1"/>
                </a:solidFill>
                <a:latin typeface="Roboto Mono Medium"/>
                <a:ea typeface="Roboto Mono Medium"/>
                <a:cs typeface="Roboto Mono Medium"/>
                <a:sym typeface="Roboto Mono Medium"/>
              </a:rPr>
              <a:t>sharded_state</a:t>
            </a:r>
            <a:r>
              <a:rPr lang="en" sz="1300">
                <a:solidFill>
                  <a:schemeClr val="dk1"/>
                </a:solidFill>
              </a:rPr>
              <a:t> and merge it back into the model with </a:t>
            </a:r>
            <a:r>
              <a:rPr lang="en" sz="1300">
                <a:solidFill>
                  <a:schemeClr val="dk1"/>
                </a:solidFill>
                <a:latin typeface="Roboto Mono Medium"/>
                <a:ea typeface="Roboto Mono Medium"/>
                <a:cs typeface="Roboto Mono Medium"/>
                <a:sym typeface="Roboto Mono Medium"/>
              </a:rPr>
              <a:t>nnx.update</a:t>
            </a:r>
            <a:r>
              <a:rPr lang="en" sz="1300">
                <a:solidFill>
                  <a:schemeClr val="dk1"/>
                </a:solidFill>
              </a:rPr>
              <a:t>.  Then finally we execute that jitted function in a </a:t>
            </a:r>
            <a:r>
              <a:rPr lang="en" sz="1300">
                <a:solidFill>
                  <a:schemeClr val="dk1"/>
                </a:solidFill>
                <a:latin typeface="Roboto Mono Medium"/>
                <a:ea typeface="Roboto Mono Medium"/>
                <a:cs typeface="Roboto Mono Medium"/>
                <a:sym typeface="Roboto Mono Medium"/>
              </a:rPr>
              <a:t>with mesh:</a:t>
            </a:r>
            <a:r>
              <a:rPr lang="en" sz="1300">
                <a:solidFill>
                  <a:schemeClr val="dk1"/>
                </a:solidFill>
              </a:rPr>
              <a:t> context.</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353c4837cdc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353c4837cdc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better abstraction, instead of hardcoding 'data' or 'model' in your module definitions, you can use logical axis names like 'batch', 'sequence', 'embed', or 'hidden'. You then define a separate mapping, called </a:t>
            </a:r>
            <a:r>
              <a:rPr lang="en" sz="1300">
                <a:latin typeface="Roboto Mono Medium"/>
                <a:ea typeface="Roboto Mono Medium"/>
                <a:cs typeface="Roboto Mono Medium"/>
                <a:sym typeface="Roboto Mono Medium"/>
              </a:rPr>
              <a:t>sharding_rules</a:t>
            </a:r>
            <a:r>
              <a:rPr lang="en" sz="1300"/>
              <a:t>, that translates these logical names to your actual physical mesh axis names. You can provide these rules when initializing variables or attach them later. This makes your model code more portable and easier to adapt to different hardware setups or sharding strategies, as you only need to change the rules, not the model definition itself.</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35dcc28f0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35dcc28f0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Here’s an example of using </a:t>
            </a:r>
            <a:r>
              <a:rPr lang="en" sz="1300">
                <a:solidFill>
                  <a:schemeClr val="dk1"/>
                </a:solidFill>
                <a:latin typeface="Courier"/>
                <a:ea typeface="Courier"/>
                <a:cs typeface="Courier"/>
                <a:sym typeface="Courier"/>
              </a:rPr>
              <a:t>sharding_rules</a:t>
            </a:r>
            <a:r>
              <a:rPr lang="en" sz="1300">
                <a:solidFill>
                  <a:schemeClr val="dk1"/>
                </a:solidFill>
              </a:rPr>
              <a:t> to map logical axis names to physical mesh axes. We define </a:t>
            </a:r>
            <a:r>
              <a:rPr lang="en" sz="1300">
                <a:solidFill>
                  <a:schemeClr val="dk1"/>
                </a:solidFill>
                <a:latin typeface="Courier"/>
                <a:ea typeface="Courier"/>
                <a:cs typeface="Courier"/>
                <a:sym typeface="Courier"/>
              </a:rPr>
              <a:t>sharding_rules</a:t>
            </a:r>
            <a:r>
              <a:rPr lang="en" sz="1300">
                <a:solidFill>
                  <a:schemeClr val="dk1"/>
                </a:solidFill>
              </a:rPr>
              <a:t> as a tuple of pairs, where each pair maps a logical name like 'batch' or 'hidden' to a physical mesh axis like 'data' or 'model'. For example, </a:t>
            </a:r>
            <a:r>
              <a:rPr lang="en" sz="1300">
                <a:solidFill>
                  <a:schemeClr val="dk1"/>
                </a:solidFill>
                <a:latin typeface="Courier"/>
                <a:ea typeface="Courier"/>
                <a:cs typeface="Courier"/>
                <a:sym typeface="Courier"/>
              </a:rPr>
              <a:t>('batch', 'data')</a:t>
            </a:r>
            <a:r>
              <a:rPr lang="en" sz="1300">
                <a:solidFill>
                  <a:schemeClr val="dk1"/>
                </a:solidFill>
              </a:rPr>
              <a:t> means that anything annotated with 'batch' will be sharded along the 'data' axis of the mesh. You can then use these logical names in your </a:t>
            </a:r>
            <a:r>
              <a:rPr lang="en" sz="1300">
                <a:solidFill>
                  <a:schemeClr val="dk1"/>
                </a:solidFill>
                <a:latin typeface="Courier"/>
                <a:ea typeface="Courier"/>
                <a:cs typeface="Courier"/>
                <a:sym typeface="Courier"/>
              </a:rPr>
              <a:t>nnx.Module</a:t>
            </a:r>
            <a:r>
              <a:rPr lang="en" sz="1300">
                <a:solidFill>
                  <a:schemeClr val="dk1"/>
                </a:solidFill>
              </a:rPr>
              <a:t> definition when initializing parameters, providing the </a:t>
            </a:r>
            <a:r>
              <a:rPr lang="en" sz="1300">
                <a:solidFill>
                  <a:schemeClr val="dk1"/>
                </a:solidFill>
                <a:latin typeface="Courier"/>
                <a:ea typeface="Courier"/>
                <a:cs typeface="Courier"/>
                <a:sym typeface="Courier"/>
              </a:rPr>
              <a:t>sharding_rules</a:t>
            </a:r>
            <a:r>
              <a:rPr lang="en" sz="1300">
                <a:solidFill>
                  <a:schemeClr val="dk1"/>
                </a:solidFill>
              </a:rPr>
              <a:t> through </a:t>
            </a:r>
            <a:r>
              <a:rPr lang="en" sz="1300">
                <a:solidFill>
                  <a:schemeClr val="dk1"/>
                </a:solidFill>
                <a:latin typeface="Courier"/>
                <a:ea typeface="Courier"/>
                <a:cs typeface="Courier"/>
                <a:sym typeface="Courier"/>
              </a:rPr>
              <a:t>nnx.with_metadata</a:t>
            </a:r>
            <a:r>
              <a:rPr lang="en" sz="1300">
                <a:solidFill>
                  <a:schemeClr val="dk1"/>
                </a:solidFill>
              </a:rPr>
              <a:t>. This approach allows you to define your model independently of the specific hardware layout, making your code more flexible and adaptable to different sharding strategies.</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353c4837cdc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353c4837cdc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that we have a sharded model, let's look at the training loop. First, just like parameters, input data needs to be sharded. Before each step, use </a:t>
            </a:r>
            <a:r>
              <a:rPr lang="en" sz="1300">
                <a:latin typeface="Roboto Mono Medium"/>
                <a:ea typeface="Roboto Mono Medium"/>
                <a:cs typeface="Roboto Mono Medium"/>
                <a:sym typeface="Roboto Mono Medium"/>
              </a:rPr>
              <a:t>jax.device_put</a:t>
            </a:r>
            <a:r>
              <a:rPr lang="en" sz="1300"/>
              <a:t> to distribute your batch and labels across the 'data' axis of your mesh. The core logic – forward pass, loss calculation, gradients, and optimizer update – should be inside a function compiled with </a:t>
            </a:r>
            <a:r>
              <a:rPr lang="en" sz="1300">
                <a:latin typeface="Roboto Mono Medium"/>
                <a:ea typeface="Roboto Mono Medium"/>
                <a:cs typeface="Roboto Mono Medium"/>
                <a:sym typeface="Roboto Mono Medium"/>
              </a:rPr>
              <a:t>@nnx.jit</a:t>
            </a:r>
            <a:r>
              <a:rPr lang="en" sz="1300"/>
              <a:t>. Because we're using </a:t>
            </a:r>
            <a:r>
              <a:rPr lang="en" sz="1300">
                <a:latin typeface="Roboto Mono Medium"/>
                <a:ea typeface="Roboto Mono Medium"/>
                <a:cs typeface="Roboto Mono Medium"/>
                <a:sym typeface="Roboto Mono Medium"/>
              </a:rPr>
              <a:t>nnx.jit</a:t>
            </a:r>
            <a:r>
              <a:rPr lang="en" sz="1300"/>
              <a:t>, it automatically handles the state management for our sharded NNX model and optimizer objects.</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353c4837cdc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353c4837cdc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 looking at this in code, we grab the next batch with </a:t>
            </a:r>
            <a:r>
              <a:rPr lang="en" sz="1300">
                <a:solidFill>
                  <a:schemeClr val="dk1"/>
                </a:solidFill>
                <a:latin typeface="Courier"/>
                <a:ea typeface="Courier"/>
                <a:cs typeface="Courier"/>
                <a:sym typeface="Courier"/>
              </a:rPr>
              <a:t>get_next_batch</a:t>
            </a:r>
            <a:r>
              <a:rPr lang="en" sz="1300">
                <a:solidFill>
                  <a:schemeClr val="dk1"/>
                </a:solidFill>
              </a:rPr>
              <a:t>, and </a:t>
            </a:r>
            <a:r>
              <a:rPr lang="en" sz="1300">
                <a:solidFill>
                  <a:schemeClr val="dk1"/>
                </a:solidFill>
              </a:rPr>
              <a:t>use </a:t>
            </a:r>
            <a:r>
              <a:rPr lang="en" sz="1300">
                <a:solidFill>
                  <a:schemeClr val="dk1"/>
                </a:solidFill>
                <a:latin typeface="Roboto Mono Medium"/>
                <a:ea typeface="Roboto Mono Medium"/>
                <a:cs typeface="Roboto Mono Medium"/>
                <a:sym typeface="Roboto Mono Medium"/>
              </a:rPr>
              <a:t>jax.device_put</a:t>
            </a:r>
            <a:r>
              <a:rPr lang="en" sz="1300">
                <a:solidFill>
                  <a:schemeClr val="dk1"/>
                </a:solidFill>
              </a:rPr>
              <a:t> to distribute it across the 'data' axis of the mesh. The core logic – forward pass, loss calculation, gradients, and optimizer update – will be inside our </a:t>
            </a:r>
            <a:r>
              <a:rPr lang="en" sz="1300">
                <a:solidFill>
                  <a:schemeClr val="dk1"/>
                </a:solidFill>
                <a:latin typeface="Courier"/>
                <a:ea typeface="Courier"/>
                <a:cs typeface="Courier"/>
                <a:sym typeface="Courier"/>
              </a:rPr>
              <a:t>train_step</a:t>
            </a:r>
            <a:r>
              <a:rPr lang="en" sz="1300">
                <a:solidFill>
                  <a:schemeClr val="dk1"/>
                </a:solidFill>
              </a:rPr>
              <a:t> function and compiled with </a:t>
            </a:r>
            <a:r>
              <a:rPr lang="en" sz="1300">
                <a:solidFill>
                  <a:schemeClr val="dk1"/>
                </a:solidFill>
                <a:latin typeface="Roboto Mono Medium"/>
                <a:ea typeface="Roboto Mono Medium"/>
                <a:cs typeface="Roboto Mono Medium"/>
                <a:sym typeface="Roboto Mono Medium"/>
              </a:rPr>
              <a:t>@nnx.jit</a:t>
            </a:r>
            <a:r>
              <a:rPr lang="en" sz="1300">
                <a:solidFill>
                  <a:schemeClr val="dk1"/>
                </a:solidFill>
              </a:rPr>
              <a:t>, which will automatically handle the state management for the model and optimizer objects.  We’ll define </a:t>
            </a:r>
            <a:r>
              <a:rPr lang="en" sz="1300">
                <a:solidFill>
                  <a:schemeClr val="dk1"/>
                </a:solidFill>
                <a:latin typeface="Courier"/>
                <a:ea typeface="Courier"/>
                <a:cs typeface="Courier"/>
                <a:sym typeface="Courier"/>
              </a:rPr>
              <a:t>train_step</a:t>
            </a:r>
            <a:r>
              <a:rPr lang="en" sz="1300">
                <a:solidFill>
                  <a:schemeClr val="dk1"/>
                </a:solidFill>
              </a:rPr>
              <a:t> in the next code slide.</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9" name="Shape 1159"/>
        <p:cNvGrpSpPr/>
        <p:nvPr/>
      </p:nvGrpSpPr>
      <p:grpSpPr>
        <a:xfrm>
          <a:off x="0" y="0"/>
          <a:ext cx="0" cy="0"/>
          <a:chOff x="0" y="0"/>
          <a:chExt cx="0" cy="0"/>
        </a:xfrm>
      </p:grpSpPr>
      <p:sp>
        <p:nvSpPr>
          <p:cNvPr id="1160" name="Google Shape;1160;g353c4837cdc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1" name="Google Shape;1161;g353c4837cdc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Inside the </a:t>
            </a:r>
            <a:r>
              <a:rPr lang="en" sz="1300">
                <a:latin typeface="Roboto Mono Medium"/>
                <a:ea typeface="Roboto Mono Medium"/>
                <a:cs typeface="Roboto Mono Medium"/>
                <a:sym typeface="Roboto Mono Medium"/>
              </a:rPr>
              <a:t>train_step</a:t>
            </a:r>
            <a:r>
              <a:rPr lang="en" sz="1300"/>
              <a:t>, we define our loss function as usual, often taking the stateful model itself. We use </a:t>
            </a:r>
            <a:r>
              <a:rPr lang="en" sz="1300">
                <a:latin typeface="Roboto Mono Medium"/>
                <a:ea typeface="Roboto Mono Medium"/>
                <a:cs typeface="Roboto Mono Medium"/>
                <a:sym typeface="Roboto Mono Medium"/>
              </a:rPr>
              <a:t>nnx.value_and_grad</a:t>
            </a:r>
            <a:r>
              <a:rPr lang="en" sz="1300"/>
              <a:t> to get the loss and gradients. Because the inputs (model parameters, batch) are sharded, JAX's automatic differentiation correctly computes sharded gradients and automatically inserts necessary communication, like summing gradients across the data-parallel dimension. Finally, calling </a:t>
            </a:r>
            <a:r>
              <a:rPr lang="en" sz="1300">
                <a:latin typeface="Roboto Mono Medium"/>
                <a:ea typeface="Roboto Mono Medium"/>
                <a:cs typeface="Roboto Mono Medium"/>
                <a:sym typeface="Roboto Mono Medium"/>
              </a:rPr>
              <a:t>optimizer.update(grads)</a:t>
            </a:r>
            <a:r>
              <a:rPr lang="en" sz="1300"/>
              <a:t> applies these sharded gradients to the sharded parameters held by the optimizer. If your optimizer has state, like Adam's moments, that state should ideally also be initialized with the same sharding as the parameters.</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353c4837cdc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353c4837cdc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 here’s</a:t>
            </a:r>
            <a:r>
              <a:rPr lang="en" sz="1300">
                <a:solidFill>
                  <a:schemeClr val="dk1"/>
                </a:solidFill>
              </a:rPr>
              <a:t> </a:t>
            </a:r>
            <a:r>
              <a:rPr lang="en" sz="1300">
                <a:solidFill>
                  <a:schemeClr val="dk1"/>
                </a:solidFill>
                <a:latin typeface="Roboto Mono Medium"/>
                <a:ea typeface="Roboto Mono Medium"/>
                <a:cs typeface="Roboto Mono Medium"/>
                <a:sym typeface="Roboto Mono Medium"/>
              </a:rPr>
              <a:t>train_step</a:t>
            </a:r>
            <a:r>
              <a:rPr lang="en" sz="1300">
                <a:solidFill>
                  <a:schemeClr val="dk1"/>
                </a:solidFill>
              </a:rPr>
              <a:t>, with a loss function for the stateful model, using Optax for the loss. We use </a:t>
            </a:r>
            <a:r>
              <a:rPr lang="en" sz="1300">
                <a:solidFill>
                  <a:schemeClr val="dk1"/>
                </a:solidFill>
                <a:latin typeface="Roboto Mono Medium"/>
                <a:ea typeface="Roboto Mono Medium"/>
                <a:cs typeface="Roboto Mono Medium"/>
                <a:sym typeface="Roboto Mono Medium"/>
              </a:rPr>
              <a:t>nnx.value_and_grad</a:t>
            </a:r>
            <a:r>
              <a:rPr lang="en" sz="1300">
                <a:solidFill>
                  <a:schemeClr val="dk1"/>
                </a:solidFill>
              </a:rPr>
              <a:t> to get the loss and gradients, and </a:t>
            </a:r>
            <a:r>
              <a:rPr lang="en" sz="1300">
                <a:solidFill>
                  <a:schemeClr val="dk1"/>
                </a:solidFill>
                <a:latin typeface="Roboto Mono Medium"/>
                <a:ea typeface="Roboto Mono Medium"/>
                <a:cs typeface="Roboto Mono Medium"/>
                <a:sym typeface="Roboto Mono Medium"/>
              </a:rPr>
              <a:t>optimizer.update(grads)</a:t>
            </a:r>
            <a:r>
              <a:rPr lang="en" sz="1300">
                <a:solidFill>
                  <a:schemeClr val="dk1"/>
                </a:solidFill>
              </a:rPr>
              <a:t> to apply the sharded gradients to the sharded parameters held by the optimizer.</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why do we even need distributed training? The primary drivers are the sheer scale of modern models and datasets. Trying to fit a multi-billion parameter model onto one GPU just isn't feasible. Distributed training allows us to break down the problem. JAX tackles this with a paradigm called SPMD - Single Program, Multiple Data. The idea is you write your code as if for one large logical device, and the compiler figures out how to run it efficiently across many physical devices.</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3" name="Shape 1173"/>
        <p:cNvGrpSpPr/>
        <p:nvPr/>
      </p:nvGrpSpPr>
      <p:grpSpPr>
        <a:xfrm>
          <a:off x="0" y="0"/>
          <a:ext cx="0" cy="0"/>
          <a:chOff x="0" y="0"/>
          <a:chExt cx="0" cy="0"/>
        </a:xfrm>
      </p:grpSpPr>
      <p:sp>
        <p:nvSpPr>
          <p:cNvPr id="1174" name="Google Shape;1174;g353c4837cdc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5" name="Google Shape;1175;g353c4837cdc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quick note on data loading. To keep our accelerators fed, especially in large multi-host setups, we need an efficient data pipeline. Grain is a library specifically designed for this in the JAX ecosystem. It has built-in support for sharding datasets across different Python processes, using </a:t>
            </a:r>
            <a:r>
              <a:rPr lang="en" sz="1300">
                <a:latin typeface="Roboto Mono Medium"/>
                <a:ea typeface="Roboto Mono Medium"/>
                <a:cs typeface="Roboto Mono Medium"/>
                <a:sym typeface="Roboto Mono Medium"/>
              </a:rPr>
              <a:t>grain.sharding.ShardByJaxProcess</a:t>
            </a:r>
            <a:r>
              <a:rPr lang="en" sz="1300"/>
              <a:t>, which automatically figures out which slice of the data belongs to the current JAX process. This integrates very well with the overall distributed training setup.</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353c4837cdc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 name="Google Shape;1183;g353c4837cdc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Checkpointing is vital. But with sharded models, gathering everything onto one host CPU or GPU to save will likely fail due to memory limits. The solution is sharded checkpointing, where libraries like Orbax handle saving and loading the individual parameter shards directly on their respective devices. To load a checkpoint correctly, the library needs to know the exact target sharding for every parameter. This is where our NNX metadata shines. The </a:t>
            </a:r>
            <a:r>
              <a:rPr lang="en" sz="1300">
                <a:latin typeface="Roboto Mono Medium"/>
                <a:ea typeface="Roboto Mono Medium"/>
                <a:cs typeface="Roboto Mono Medium"/>
                <a:sym typeface="Roboto Mono Medium"/>
              </a:rPr>
              <a:t>nnx.spmd.get_named_sharding</a:t>
            </a:r>
            <a:r>
              <a:rPr lang="en" sz="1300"/>
              <a:t> utility uses the </a:t>
            </a:r>
            <a:r>
              <a:rPr lang="en" sz="1300">
                <a:latin typeface="Roboto Mono Medium"/>
                <a:ea typeface="Roboto Mono Medium"/>
                <a:cs typeface="Roboto Mono Medium"/>
                <a:sym typeface="Roboto Mono Medium"/>
              </a:rPr>
              <a:t>.sharding</a:t>
            </a:r>
            <a:r>
              <a:rPr lang="en" sz="1300"/>
              <a:t> info stored in your model's state, combines it with the mesh, and produces the necessary structure of </a:t>
            </a:r>
            <a:r>
              <a:rPr lang="en" sz="1300">
                <a:latin typeface="Roboto Mono Medium"/>
                <a:ea typeface="Roboto Mono Medium"/>
                <a:cs typeface="Roboto Mono Medium"/>
                <a:sym typeface="Roboto Mono Medium"/>
              </a:rPr>
              <a:t>NamedSharding</a:t>
            </a:r>
            <a:r>
              <a:rPr lang="en" sz="1300"/>
              <a:t> objects that Orbax needs for restoration.</a:t>
            </a:r>
            <a:endParaRPr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 name="Shape 1189"/>
        <p:cNvGrpSpPr/>
        <p:nvPr/>
      </p:nvGrpSpPr>
      <p:grpSpPr>
        <a:xfrm>
          <a:off x="0" y="0"/>
          <a:ext cx="0" cy="0"/>
          <a:chOff x="0" y="0"/>
          <a:chExt cx="0" cy="0"/>
        </a:xfrm>
      </p:grpSpPr>
      <p:sp>
        <p:nvSpPr>
          <p:cNvPr id="1190" name="Google Shape;1190;g353c4837cdc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1" name="Google Shape;1191;g353c4837cdc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We first get the </a:t>
            </a:r>
            <a:r>
              <a:rPr lang="en" sz="1300">
                <a:solidFill>
                  <a:schemeClr val="dk1"/>
                </a:solidFill>
                <a:latin typeface="Roboto Mono Medium"/>
                <a:ea typeface="Roboto Mono Medium"/>
                <a:cs typeface="Roboto Mono Medium"/>
                <a:sym typeface="Roboto Mono Medium"/>
              </a:rPr>
              <a:t>state_struct</a:t>
            </a:r>
            <a:r>
              <a:rPr lang="en" sz="1300">
                <a:solidFill>
                  <a:schemeClr val="dk1"/>
                </a:solidFill>
              </a:rPr>
              <a:t>, and then use</a:t>
            </a:r>
            <a:r>
              <a:rPr lang="en" sz="1300">
                <a:solidFill>
                  <a:schemeClr val="dk1"/>
                </a:solidFill>
              </a:rPr>
              <a:t> </a:t>
            </a:r>
            <a:r>
              <a:rPr lang="en" sz="1300">
                <a:solidFill>
                  <a:schemeClr val="dk1"/>
                </a:solidFill>
                <a:latin typeface="Roboto Mono Medium"/>
                <a:ea typeface="Roboto Mono Medium"/>
                <a:cs typeface="Roboto Mono Medium"/>
                <a:sym typeface="Roboto Mono Medium"/>
              </a:rPr>
              <a:t>nnx.spmd.get_named_sharding</a:t>
            </a:r>
            <a:r>
              <a:rPr lang="en" sz="1300">
                <a:solidFill>
                  <a:schemeClr val="dk1"/>
                </a:solidFill>
              </a:rPr>
              <a:t> to grab the </a:t>
            </a:r>
            <a:r>
              <a:rPr lang="en" sz="1300">
                <a:solidFill>
                  <a:schemeClr val="dk1"/>
                </a:solidFill>
                <a:latin typeface="Roboto Mono Medium"/>
                <a:ea typeface="Roboto Mono Medium"/>
                <a:cs typeface="Roboto Mono Medium"/>
                <a:sym typeface="Roboto Mono Medium"/>
              </a:rPr>
              <a:t>.sharding</a:t>
            </a:r>
            <a:r>
              <a:rPr lang="en" sz="1300">
                <a:solidFill>
                  <a:schemeClr val="dk1"/>
                </a:solidFill>
              </a:rPr>
              <a:t> info stored in the model's state, combine it with the mesh, and generate the </a:t>
            </a:r>
            <a:r>
              <a:rPr lang="en" sz="1300">
                <a:solidFill>
                  <a:schemeClr val="dk1"/>
                </a:solidFill>
                <a:latin typeface="Roboto Mono Medium"/>
                <a:ea typeface="Roboto Mono Medium"/>
                <a:cs typeface="Roboto Mono Medium"/>
                <a:sym typeface="Roboto Mono Medium"/>
              </a:rPr>
              <a:t>NamedSharding</a:t>
            </a:r>
            <a:r>
              <a:rPr lang="en" sz="1300">
                <a:solidFill>
                  <a:schemeClr val="dk1"/>
                </a:solidFill>
              </a:rPr>
              <a:t> objects that Orbax needs.</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353c4837cdc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353c4837cdc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wrap up, let's review some key points. The most critical thing is to avoid OOM during initialization by using the jitted initialization function we discussed. Make sure you consistently add sharding metadata to your parameters. Be careful about the distinction between logical names you might use for parameters and the physical mesh axis names required by lower-level JAX functions like </a:t>
            </a:r>
            <a:r>
              <a:rPr lang="en" sz="1300">
                <a:latin typeface="Roboto Mono Medium"/>
                <a:ea typeface="Roboto Mono Medium"/>
                <a:cs typeface="Roboto Mono Medium"/>
                <a:sym typeface="Roboto Mono Medium"/>
              </a:rPr>
              <a:t>with_sharding_constraint</a:t>
            </a:r>
            <a:r>
              <a:rPr lang="en" sz="1300"/>
              <a:t>. When debugging, visualizing the actual sharding is invaluable. And while </a:t>
            </a:r>
            <a:r>
              <a:rPr lang="en" sz="1300">
                <a:latin typeface="Roboto Mono Medium"/>
                <a:ea typeface="Roboto Mono Medium"/>
                <a:cs typeface="Roboto Mono Medium"/>
                <a:sym typeface="Roboto Mono Medium"/>
              </a:rPr>
              <a:t>nnx.jit</a:t>
            </a:r>
            <a:r>
              <a:rPr lang="en" sz="1300"/>
              <a:t> is very convenient, remember the functional API with </a:t>
            </a:r>
            <a:r>
              <a:rPr lang="en" sz="1300">
                <a:latin typeface="Roboto Mono Medium"/>
                <a:ea typeface="Roboto Mono Medium"/>
                <a:cs typeface="Roboto Mono Medium"/>
                <a:sym typeface="Roboto Mono Medium"/>
              </a:rPr>
              <a:t>jax.jit</a:t>
            </a:r>
            <a:r>
              <a:rPr lang="en" sz="1300"/>
              <a:t> exists and might be slightly faster in performance-critical code – profiling is your friend here.</a:t>
            </a:r>
            <a:endParaRPr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353c4837cdc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353c4837cdc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conclusion, combining JAX's SPMD capabilities with Flax NNX's design offers a robust and relatively user-friendly approach to distributed deep learning. By embedding sharding hints directly into your stateful NNX modules via metadata, you provide clear instructions to the JAX compiler. Following the specific workflow for sharded initialization is crucial to avoid memory issues. Once set up, the sharded model, combined with sharded inputs and an nnx.jit-compiled training step, allows JAX/XLA to handle the complexities of parallel execution and communication, letting you focus on the modeling aspects. This makes tackling state-of-the-art model scales much more manageable.</a:t>
            </a:r>
            <a:endParaRPr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34f6adfb04b_0_1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34f6adfb04b_0_1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practice this in a neural network with NNX.</a:t>
            </a:r>
            <a:endParaRPr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 name="Shape 1214"/>
        <p:cNvGrpSpPr/>
        <p:nvPr/>
      </p:nvGrpSpPr>
      <p:grpSpPr>
        <a:xfrm>
          <a:off x="0" y="0"/>
          <a:ext cx="0" cy="0"/>
          <a:chOff x="0" y="0"/>
          <a:chExt cx="0" cy="0"/>
        </a:xfrm>
      </p:grpSpPr>
      <p:sp>
        <p:nvSpPr>
          <p:cNvPr id="1215" name="Google Shape;1215;g34f6adfb04b_0_18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6" name="Google Shape;1216;g34f6adfb04b_0_18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We’ll start with a model.  </a:t>
            </a:r>
            <a:r>
              <a:rPr lang="en" sz="1300"/>
              <a:t>Let’s use the transformer block in the GPT2 model as an example. This is the architecture diagram. Let’s go from bottom up. We have the token and positional embedding layers, a dropout layer, then a bunch of transformer layers stacked together, followed by a layernorm, a linear layer, and finally a softmax.</a:t>
            </a:r>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34f6adfb04b_0_1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34f6adfb04b_0_1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We’re</a:t>
            </a:r>
            <a:r>
              <a:rPr lang="en" sz="1300">
                <a:solidFill>
                  <a:schemeClr val="dk1"/>
                </a:solidFill>
              </a:rPr>
              <a:t> splitting the block in half, so that the code is easier to read. We’ll structure this as an </a:t>
            </a:r>
            <a:r>
              <a:rPr lang="en" sz="1300">
                <a:solidFill>
                  <a:schemeClr val="dk1"/>
                </a:solidFill>
                <a:latin typeface="Roboto Mono Medium"/>
                <a:ea typeface="Roboto Mono Medium"/>
                <a:cs typeface="Roboto Mono Medium"/>
                <a:sym typeface="Roboto Mono Medium"/>
              </a:rPr>
              <a:t>nnx.Module</a:t>
            </a:r>
            <a:r>
              <a:rPr lang="en" sz="1300">
                <a:solidFill>
                  <a:schemeClr val="dk1"/>
                </a:solidFill>
              </a:rPr>
              <a:t> and focus first on the </a:t>
            </a:r>
            <a:r>
              <a:rPr lang="en" sz="1300">
                <a:solidFill>
                  <a:schemeClr val="dk1"/>
                </a:solidFill>
                <a:latin typeface="Roboto Mono Medium"/>
                <a:ea typeface="Roboto Mono Medium"/>
                <a:cs typeface="Roboto Mono Medium"/>
                <a:sym typeface="Roboto Mono Medium"/>
              </a:rPr>
              <a:t>__init__</a:t>
            </a:r>
            <a:r>
              <a:rPr lang="en" sz="1300">
                <a:solidFill>
                  <a:schemeClr val="dk1"/>
                </a:solidFill>
              </a:rPr>
              <a:t>.  First, we define a layer norm, followed by a multi-head attention layer, and a dropout. NNX has a built-in multi-head attention layer, so we’ll just use that without doing q/k/v and all that kind of fun stuff.</a:t>
            </a:r>
            <a:endParaRPr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0" name="Shape 1230"/>
        <p:cNvGrpSpPr/>
        <p:nvPr/>
      </p:nvGrpSpPr>
      <p:grpSpPr>
        <a:xfrm>
          <a:off x="0" y="0"/>
          <a:ext cx="0" cy="0"/>
          <a:chOff x="0" y="0"/>
          <a:chExt cx="0" cy="0"/>
        </a:xfrm>
      </p:grpSpPr>
      <p:sp>
        <p:nvSpPr>
          <p:cNvPr id="1231" name="Google Shape;1231;g34f6adfb04b_0_1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2" name="Google Shape;1232;g34f6adfb04b_0_1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Still in the transformer block, another layer norm, followed by up and down projections using two fully connected (FC) layers. Then a second dropout before the residual connection and block output.</a:t>
            </a:r>
            <a:endParaRPr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0" name="Shape 1240"/>
        <p:cNvGrpSpPr/>
        <p:nvPr/>
      </p:nvGrpSpPr>
      <p:grpSpPr>
        <a:xfrm>
          <a:off x="0" y="0"/>
          <a:ext cx="0" cy="0"/>
          <a:chOff x="0" y="0"/>
          <a:chExt cx="0" cy="0"/>
        </a:xfrm>
      </p:grpSpPr>
      <p:sp>
        <p:nvSpPr>
          <p:cNvPr id="1241" name="Google Shape;1241;g34f6adfb04b_0_1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2" name="Google Shape;1242;g34f6adfb04b_0_1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So that was the </a:t>
            </a:r>
            <a:r>
              <a:rPr lang="en" sz="1300">
                <a:solidFill>
                  <a:schemeClr val="dk1"/>
                </a:solidFill>
                <a:latin typeface="Roboto Mono Medium"/>
                <a:ea typeface="Roboto Mono Medium"/>
                <a:cs typeface="Roboto Mono Medium"/>
                <a:sym typeface="Roboto Mono Medium"/>
              </a:rPr>
              <a:t>__init__()</a:t>
            </a:r>
            <a:r>
              <a:rPr lang="en" sz="1300">
                <a:solidFill>
                  <a:schemeClr val="dk1"/>
                </a:solidFill>
              </a:rPr>
              <a:t> function.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function is where we put everything together for the transformer block. As you can see, it’s literally less than 10 lines of code. Nice and easy.</a:t>
            </a:r>
            <a:endParaRPr sz="1300">
              <a:solidFill>
                <a:schemeClr val="dk1"/>
              </a:solidFill>
            </a:endParaRPr>
          </a:p>
          <a:p>
            <a:pPr indent="0" lvl="0" marL="0" rtl="0" algn="l">
              <a:spcBef>
                <a:spcPts val="0"/>
              </a:spcBef>
              <a:spcAft>
                <a:spcPts val="0"/>
              </a:spcAft>
              <a:buNone/>
            </a:pPr>
            <a:r>
              <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34f6adfb04b_0_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34f6adfb04b_0_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we speed up training when one GPU or TPU isn't fast enough? Let’s quickly review some well-known styles of </a:t>
            </a:r>
            <a:r>
              <a:rPr lang="en" sz="1300"/>
              <a:t>parallelism before getting deeper into how JAX and Flax NNX handle it.  </a:t>
            </a:r>
            <a:r>
              <a:rPr lang="en" sz="1300"/>
              <a:t>A common and fundamental approach is Distributed Data Parallelism, or DDP.  The basic idea is to parallelize the data processing. First, we take our model and replicate it – make an identical copy – onto each device, which is typically a GPU or TPU, possibly across several machines.</a:t>
            </a:r>
            <a:endParaRPr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34f6adfb04b_0_2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34f6adfb04b_0_2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Here’s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section for the MLP.</a:t>
            </a:r>
            <a:endParaRPr sz="1300"/>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 name="Shape 1256"/>
        <p:cNvGrpSpPr/>
        <p:nvPr/>
      </p:nvGrpSpPr>
      <p:grpSpPr>
        <a:xfrm>
          <a:off x="0" y="0"/>
          <a:ext cx="0" cy="0"/>
          <a:chOff x="0" y="0"/>
          <a:chExt cx="0" cy="0"/>
        </a:xfrm>
      </p:grpSpPr>
      <p:sp>
        <p:nvSpPr>
          <p:cNvPr id="1257" name="Google Shape;1257;g34f6adfb04b_0_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8" name="Google Shape;1258;g34f6adfb04b_0_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Since </a:t>
            </a:r>
            <a:r>
              <a:rPr lang="en" sz="1300">
                <a:solidFill>
                  <a:schemeClr val="dk1"/>
                </a:solidFill>
              </a:rPr>
              <a:t>we want to leverage parallelism to train our model, let’s talk about TPU for a minute.  Let’s take TPU v3 for example. Here is a TPU v3 board. There are 4 TPU chips here, each of which has 2 separate cores. </a:t>
            </a:r>
            <a:endParaRPr sz="1300">
              <a:solidFill>
                <a:schemeClr val="dk1"/>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4" name="Shape 1264"/>
        <p:cNvGrpSpPr/>
        <p:nvPr/>
      </p:nvGrpSpPr>
      <p:grpSpPr>
        <a:xfrm>
          <a:off x="0" y="0"/>
          <a:ext cx="0" cy="0"/>
          <a:chOff x="0" y="0"/>
          <a:chExt cx="0" cy="0"/>
        </a:xfrm>
      </p:grpSpPr>
      <p:sp>
        <p:nvSpPr>
          <p:cNvPr id="1265" name="Google Shape;1265;g34f6adfb04b_0_1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 name="Google Shape;1266;g34f6adfb04b_0_1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Now the question is: how do we leverage all 8 TensorCores together?  Well, NNX makes it very easy.  For the transformer block we just built, we need to first define a hardware mesh. Think of the mesh as a 2D matrix of accelerators. In this case, we define 2 axes - the ‘batch’ axis and the ‘model’ axis. So in total we have 4 by 2, which is 8 cores.  To scale bigger or smaller, we just need to change the mesh and the sharding and communication just follows.  </a:t>
            </a:r>
            <a:r>
              <a:rPr lang="en" sz="1300">
                <a:solidFill>
                  <a:schemeClr val="dk1"/>
                </a:solidFill>
              </a:rPr>
              <a:t>Now for each layer within the transformer block, we just need to specify how the parameters or weights should be sharded. For example, in the layer norm, we shard the weights along the ‘model’ axis.</a:t>
            </a:r>
            <a:endParaRPr sz="1300"/>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g34f6adfb04b_0_2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6" name="Google Shape;1276;g34f6adfb04b_0_2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In the MultiHeadAttention layer, because the kernel weights are 2D, we shard the 2nd dimension along the ‘model’ axis.</a:t>
            </a:r>
            <a:endParaRPr>
              <a:solidFill>
                <a:schemeClr val="dk1"/>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34f6adfb04b_0_1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34f6adfb04b_0_1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We do the same for the 2 linear layers as well. Once we shard the model, JAX will automatically run the model in parallel and insert communication collectives as needed. We don’t need to do additional work.   And that’s it for the transformer block!  We also need to shard layers outside of the transformer blocks as well, but we’re going to skip those since you already get the idea.</a:t>
            </a:r>
            <a:endParaRPr sz="1300"/>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g34f6adfb04b_0_1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6" name="Google Shape;1296;g34f6adfb04b_0_1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One option for </a:t>
            </a:r>
            <a:r>
              <a:rPr lang="en" sz="1300">
                <a:solidFill>
                  <a:schemeClr val="dk1"/>
                </a:solidFill>
              </a:rPr>
              <a:t>making training go faster is to use data parallelism. Remember the mesh we defined before? So far we have only used the ‘model’ axis when we sharded the model weights, but we haven’t used the ‘batch’ axis yet.  To enable data parallelism, we use </a:t>
            </a:r>
            <a:r>
              <a:rPr lang="en" sz="1300">
                <a:solidFill>
                  <a:schemeClr val="dk1"/>
                </a:solidFill>
                <a:latin typeface="Roboto Mono Medium"/>
                <a:ea typeface="Roboto Mono Medium"/>
                <a:cs typeface="Roboto Mono Medium"/>
                <a:sym typeface="Roboto Mono Medium"/>
              </a:rPr>
              <a:t>jax.device_put()</a:t>
            </a:r>
            <a:r>
              <a:rPr lang="en" sz="1300">
                <a:solidFill>
                  <a:schemeClr val="dk1"/>
                </a:solidFill>
              </a:rPr>
              <a:t> to shard the batched training data along the ‘batch’ axis and feed it to the TPUs.  </a:t>
            </a:r>
            <a:r>
              <a:rPr lang="en" sz="1300"/>
              <a:t>Once we do this, we can leverage all 8 cores and run the model in parallel. Or to scale up or down we just change the mesh, and the rest follows.</a:t>
            </a:r>
            <a:endParaRPr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7" name="Shape 1307"/>
        <p:cNvGrpSpPr/>
        <p:nvPr/>
      </p:nvGrpSpPr>
      <p:grpSpPr>
        <a:xfrm>
          <a:off x="0" y="0"/>
          <a:ext cx="0" cy="0"/>
          <a:chOff x="0" y="0"/>
          <a:chExt cx="0" cy="0"/>
        </a:xfrm>
      </p:grpSpPr>
      <p:sp>
        <p:nvSpPr>
          <p:cNvPr id="1308" name="Google Shape;1308;g34f6adfb04b_0_19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9" name="Google Shape;1309;g34f6adfb04b_0_19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Thinking about how we can use our 8 devices, we have several options.  When</a:t>
            </a:r>
            <a:r>
              <a:rPr lang="en" sz="1300">
                <a:solidFill>
                  <a:schemeClr val="dk1"/>
                </a:solidFill>
              </a:rPr>
              <a:t> we created the mesh in our example so far, we used 4-way data parallelism and 2-way model parallelism.  It turns out switching to other parallelism schemes is very easy. You just need to change how the axes are defined in order to use, say 2-way data parallelism, 4-way model parallelism, or 8-way model parallelism, or pure data parallelism. That’s a one line change to our code.</a:t>
            </a:r>
            <a:endParaRPr sz="1300"/>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4" name="Shape 1314"/>
        <p:cNvGrpSpPr/>
        <p:nvPr/>
      </p:nvGrpSpPr>
      <p:grpSpPr>
        <a:xfrm>
          <a:off x="0" y="0"/>
          <a:ext cx="0" cy="0"/>
          <a:chOff x="0" y="0"/>
          <a:chExt cx="0" cy="0"/>
        </a:xfrm>
      </p:grpSpPr>
      <p:sp>
        <p:nvSpPr>
          <p:cNvPr id="1315" name="Google Shape;1315;g34f6adfb04b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6" name="Google Shape;1316;g34f6adfb04b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some links for learning more about JAX, Flax NNX, the JAX AI Stack, Grain, and Orbax.</a:t>
            </a:r>
            <a:endParaRPr sz="1300"/>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0" name="Shape 1320"/>
        <p:cNvGrpSpPr/>
        <p:nvPr/>
      </p:nvGrpSpPr>
      <p:grpSpPr>
        <a:xfrm>
          <a:off x="0" y="0"/>
          <a:ext cx="0" cy="0"/>
          <a:chOff x="0" y="0"/>
          <a:chExt cx="0" cy="0"/>
        </a:xfrm>
      </p:grpSpPr>
      <p:sp>
        <p:nvSpPr>
          <p:cNvPr id="1321" name="Google Shape;1321;g34be2a5b5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2" name="Google Shape;1322;g34be2a5b5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34f6adfb04b_0_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34f6adfb04b_0_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We then split the data batch among the devices.  Each device processes its unique data slice in parallel, calculating local gradients.  Critically, these gradients are then averaged across all devices. This single averaged gradient updates all model copies identically, keeping everything synchronized.  The result? We process data much faster in parallel, significantly reducing overall training time. It’s a core scaling technique.</a:t>
            </a:r>
            <a:endParaRPr sz="13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34f6adfb04b_0_1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34f6adfb04b_0_1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Standard Data Parallelism replicates the model state everywhere, using lots of GPU or TPU memory. FSDP improves this.  It's still Data Parallelism – different data per device – but highly memory-efficient. FSDP shards parameters, gradients, and optimizer states across all devices.  Each device only stores its assigned slice. It temporarily gathers full parameters for a layer only when needed for computation, then frees the memory.  This drastically cuts memory usage per device, allowing significantly larger models or batch sizes on the same hardware compared to standard methods.</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4f6adfb04b_0_1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4f6adfb04b_0_1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What if one model layer is too big for a single GPU or TPU? That's where Tensor Parallelism, a form of model parallelism, comes in.  Instead of splitting data, we split the computations within that massive layer across multiple devices.  Think of it like several </a:t>
            </a:r>
            <a:r>
              <a:rPr lang="en" sz="1300">
                <a:solidFill>
                  <a:schemeClr val="dk1"/>
                </a:solidFill>
              </a:rPr>
              <a:t>devices</a:t>
            </a:r>
            <a:r>
              <a:rPr lang="en" sz="1300"/>
              <a:t> tackling one huge matrix multiplication together – working on the same data, but each doing only a slice of the math.  This lets us run models with enormous layers, exceeding the memory of individual GPUs or TPUs. However it does require fast communication between </a:t>
            </a:r>
            <a:r>
              <a:rPr lang="en" sz="1300">
                <a:solidFill>
                  <a:schemeClr val="dk1"/>
                </a:solidFill>
              </a:rPr>
              <a:t>devices</a:t>
            </a:r>
            <a:r>
              <a:rPr lang="en" sz="1300"/>
              <a:t>.</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 name="Shape 1021"/>
        <p:cNvGrpSpPr/>
        <p:nvPr/>
      </p:nvGrpSpPr>
      <p:grpSpPr>
        <a:xfrm>
          <a:off x="0" y="0"/>
          <a:ext cx="0" cy="0"/>
          <a:chOff x="0" y="0"/>
          <a:chExt cx="0" cy="0"/>
        </a:xfrm>
      </p:grpSpPr>
      <p:sp>
        <p:nvSpPr>
          <p:cNvPr id="1022" name="Google Shape;1022;g353c4837cd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3" name="Google Shape;1023;g353c4837cd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foundation for explicit parallelism in JAX is the </a:t>
            </a:r>
            <a:r>
              <a:rPr lang="en" sz="1300">
                <a:latin typeface="Roboto Mono Medium"/>
                <a:ea typeface="Roboto Mono Medium"/>
                <a:cs typeface="Roboto Mono Medium"/>
                <a:sym typeface="Roboto Mono Medium"/>
              </a:rPr>
              <a:t>Mesh</a:t>
            </a:r>
            <a:r>
              <a:rPr lang="en" sz="1300"/>
              <a:t>. Think of it as creating a logical arrangement, like a grid, of your physical hardware. We typically give names to the axes of this grid. A common setup is a 2D mesh with 'data' and 'model' axes. 'data' often represents devices used for data parallelism, and 'model' for model parallelism. This </a:t>
            </a:r>
            <a:r>
              <a:rPr lang="en" sz="1300">
                <a:latin typeface="Roboto Mono Medium"/>
                <a:ea typeface="Roboto Mono Medium"/>
                <a:cs typeface="Roboto Mono Medium"/>
                <a:sym typeface="Roboto Mono Medium"/>
              </a:rPr>
              <a:t>Mesh</a:t>
            </a:r>
            <a:r>
              <a:rPr lang="en" sz="1300"/>
              <a:t> object becomes the reference for how we'll distribute our tensors.</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41557511ea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41557511ea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code example, showing a </a:t>
            </a:r>
            <a:r>
              <a:rPr lang="en" sz="1300">
                <a:latin typeface="Roboto Mono Medium"/>
                <a:ea typeface="Roboto Mono Medium"/>
                <a:cs typeface="Roboto Mono Medium"/>
                <a:sym typeface="Roboto Mono Medium"/>
              </a:rPr>
              <a:t>Mesh</a:t>
            </a:r>
            <a:r>
              <a:rPr lang="en" sz="1300"/>
              <a:t> with 8 devices in a 4x2 grid.  You might use this with a v2-8 TPU for example.</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3.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image" Target="../media/image13.png"/><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 Id="rId3" Type="http://schemas.openxmlformats.org/officeDocument/2006/relationships/image" Target="../media/image13.png"/><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 Id="rId3" Type="http://schemas.openxmlformats.org/officeDocument/2006/relationships/image" Target="../media/image13.png"/><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 Id="rId3" Type="http://schemas.openxmlformats.org/officeDocument/2006/relationships/image" Target="../media/image13.png"/><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1.xml"/><Relationship Id="rId3" Type="http://schemas.openxmlformats.org/officeDocument/2006/relationships/image" Target="../media/image13.png"/><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4.xml"/><Relationship Id="rId3" Type="http://schemas.openxmlformats.org/officeDocument/2006/relationships/image" Target="../media/image13.png"/><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6.xml"/><Relationship Id="rId3" Type="http://schemas.openxmlformats.org/officeDocument/2006/relationships/image" Target="../media/image2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7.xml"/><Relationship Id="rId3" Type="http://schemas.openxmlformats.org/officeDocument/2006/relationships/image" Target="../media/image16.png"/><Relationship Id="rId4" Type="http://schemas.openxmlformats.org/officeDocument/2006/relationships/image" Target="../media/image1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8.xml"/><Relationship Id="rId3" Type="http://schemas.openxmlformats.org/officeDocument/2006/relationships/image" Target="../media/image20.png"/><Relationship Id="rId4" Type="http://schemas.openxmlformats.org/officeDocument/2006/relationships/image" Target="../media/image16.png"/><Relationship Id="rId5"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9.xml"/><Relationship Id="rId3" Type="http://schemas.openxmlformats.org/officeDocument/2006/relationships/image" Target="../media/image16.pn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0.xml"/><Relationship Id="rId3" Type="http://schemas.openxmlformats.org/officeDocument/2006/relationships/image" Target="../media/image16.png"/><Relationship Id="rId4" Type="http://schemas.openxmlformats.org/officeDocument/2006/relationships/image" Target="../media/image1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1.xml"/><Relationship Id="rId3" Type="http://schemas.openxmlformats.org/officeDocument/2006/relationships/image" Target="../media/image1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2.xml"/><Relationship Id="rId3" Type="http://schemas.openxmlformats.org/officeDocument/2006/relationships/image" Target="../media/image20.png"/><Relationship Id="rId4" Type="http://schemas.openxmlformats.org/officeDocument/2006/relationships/image" Target="../media/image16.png"/><Relationship Id="rId5" Type="http://schemas.openxmlformats.org/officeDocument/2006/relationships/image" Target="../media/image1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3.xml"/><Relationship Id="rId3" Type="http://schemas.openxmlformats.org/officeDocument/2006/relationships/image" Target="../media/image20.png"/><Relationship Id="rId4" Type="http://schemas.openxmlformats.org/officeDocument/2006/relationships/image" Target="../media/image16.png"/><Relationship Id="rId5" Type="http://schemas.openxmlformats.org/officeDocument/2006/relationships/image" Target="../media/image1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4.xml"/><Relationship Id="rId3" Type="http://schemas.openxmlformats.org/officeDocument/2006/relationships/image" Target="../media/image16.png"/><Relationship Id="rId4" Type="http://schemas.openxmlformats.org/officeDocument/2006/relationships/image" Target="../media/image1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5.xml"/><Relationship Id="rId3" Type="http://schemas.openxmlformats.org/officeDocument/2006/relationships/image" Target="../media/image20.png"/><Relationship Id="rId4" Type="http://schemas.openxmlformats.org/officeDocument/2006/relationships/image" Target="../media/image1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6.xml"/><Relationship Id="rId3" Type="http://schemas.openxmlformats.org/officeDocument/2006/relationships/image" Target="../media/image18.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7.xml"/><Relationship Id="rId3" Type="http://schemas.openxmlformats.org/officeDocument/2006/relationships/hyperlink" Target="https://jax.dev" TargetMode="External"/><Relationship Id="rId4" Type="http://schemas.openxmlformats.org/officeDocument/2006/relationships/hyperlink" Target="https://flax.readthedocs.io" TargetMode="External"/><Relationship Id="rId5" Type="http://schemas.openxmlformats.org/officeDocument/2006/relationships/hyperlink" Target="https://jaxstack.ai" TargetMode="External"/><Relationship Id="rId6" Type="http://schemas.openxmlformats.org/officeDocument/2006/relationships/hyperlink" Target="https://google-grain.readthedocs.io" TargetMode="External"/><Relationship Id="rId7" Type="http://schemas.openxmlformats.org/officeDocument/2006/relationships/hyperlink" Target="https://orbax.readthedocs.io"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8.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 name="Shape 1038"/>
        <p:cNvGrpSpPr/>
        <p:nvPr/>
      </p:nvGrpSpPr>
      <p:grpSpPr>
        <a:xfrm>
          <a:off x="0" y="0"/>
          <a:ext cx="0" cy="0"/>
          <a:chOff x="0" y="0"/>
          <a:chExt cx="0" cy="0"/>
        </a:xfrm>
      </p:grpSpPr>
      <p:sp>
        <p:nvSpPr>
          <p:cNvPr id="1039" name="Google Shape;1039;p97"/>
          <p:cNvSpPr txBox="1"/>
          <p:nvPr>
            <p:ph idx="1" type="body"/>
          </p:nvPr>
        </p:nvSpPr>
        <p:spPr>
          <a:xfrm>
            <a:off x="344500" y="1496175"/>
            <a:ext cx="6634500" cy="3205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jax.sharding.PartitionSpec</a:t>
            </a:r>
            <a:r>
              <a:rPr lang="en" sz="1800"/>
              <a:t> (or </a:t>
            </a:r>
            <a:r>
              <a:rPr lang="en" sz="1800">
                <a:latin typeface="Roboto Mono Medium"/>
                <a:ea typeface="Roboto Mono Medium"/>
                <a:cs typeface="Roboto Mono Medium"/>
                <a:sym typeface="Roboto Mono Medium"/>
              </a:rPr>
              <a:t>P</a:t>
            </a:r>
            <a:r>
              <a:rPr lang="en" sz="1800"/>
              <a:t>): Describes how a tensor's dimensions map to </a:t>
            </a:r>
            <a:r>
              <a:rPr lang="en" sz="1800">
                <a:latin typeface="Roboto Mono Medium"/>
                <a:ea typeface="Roboto Mono Medium"/>
                <a:cs typeface="Roboto Mono Medium"/>
                <a:sym typeface="Roboto Mono Medium"/>
              </a:rPr>
              <a:t>Mesh</a:t>
            </a:r>
            <a:r>
              <a:rPr lang="en" sz="1800"/>
              <a:t> axes.</a:t>
            </a:r>
            <a:endParaRPr sz="1800"/>
          </a:p>
          <a:p>
            <a:pPr indent="-342900" lvl="0" marL="457200" rtl="0" algn="l">
              <a:lnSpc>
                <a:spcPct val="115000"/>
              </a:lnSpc>
              <a:spcBef>
                <a:spcPts val="1000"/>
              </a:spcBef>
              <a:spcAft>
                <a:spcPts val="0"/>
              </a:spcAft>
              <a:buSzPts val="1800"/>
              <a:buChar char="●"/>
            </a:pPr>
            <a:r>
              <a:rPr b="1" lang="en" sz="1800"/>
              <a:t>Tuple Structure</a:t>
            </a:r>
            <a:r>
              <a:rPr lang="en" sz="1800"/>
              <a:t>: One element per tensor dimension.</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'mesh_axis_name'</a:t>
            </a:r>
            <a:r>
              <a:rPr lang="en" sz="1800"/>
              <a:t>: Shard this dimension along the named mesh axis.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None</a:t>
            </a:r>
            <a:r>
              <a:rPr lang="en" sz="1800"/>
              <a:t>: Replicate this dimension across the named mesh axis.</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P()</a:t>
            </a:r>
            <a:r>
              <a:rPr lang="en" sz="1800"/>
              <a:t>: Fully replicate the tensor on all devices in the mesh.</a:t>
            </a:r>
            <a:endParaRPr sz="1800"/>
          </a:p>
        </p:txBody>
      </p:sp>
      <p:sp>
        <p:nvSpPr>
          <p:cNvPr id="1040" name="Google Shape;1040;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Parallelism Primitives: </a:t>
            </a:r>
            <a:r>
              <a:rPr lang="en">
                <a:latin typeface="Roboto Mono Medium"/>
                <a:ea typeface="Roboto Mono Medium"/>
                <a:cs typeface="Roboto Mono Medium"/>
                <a:sym typeface="Roboto Mono Medium"/>
              </a:rPr>
              <a:t>PartitionSpec</a:t>
            </a:r>
            <a:endParaRPr>
              <a:latin typeface="Roboto Mono Medium"/>
              <a:ea typeface="Roboto Mono Medium"/>
              <a:cs typeface="Roboto Mono Medium"/>
              <a:sym typeface="Roboto Mono Medium"/>
            </a:endParaRPr>
          </a:p>
        </p:txBody>
      </p:sp>
      <p:pic>
        <p:nvPicPr>
          <p:cNvPr id="1041" name="Google Shape;1041;p97"/>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42" name="Google Shape;1042;p97"/>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46" name="Shape 1046"/>
        <p:cNvGrpSpPr/>
        <p:nvPr/>
      </p:nvGrpSpPr>
      <p:grpSpPr>
        <a:xfrm>
          <a:off x="0" y="0"/>
          <a:ext cx="0" cy="0"/>
          <a:chOff x="0" y="0"/>
          <a:chExt cx="0" cy="0"/>
        </a:xfrm>
      </p:grpSpPr>
      <p:sp>
        <p:nvSpPr>
          <p:cNvPr id="1047" name="Google Shape;1047;p98"/>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PartitionSpec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On a ('data', 'model')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Shard dim 0 on 'data', dim 1 on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spec1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Shard dim 0 on 'data', replicate dim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(Typical for input batches in data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spec2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Replicate dim 0, shard dim 1 on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(Typical for weights in some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spec3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solidFill>
                <a:srgbClr val="BDC4CC"/>
              </a:solidFill>
              <a:latin typeface="Roboto Mono"/>
              <a:ea typeface="Roboto Mono"/>
              <a:cs typeface="Roboto Mono"/>
              <a:sym typeface="Roboto Mono"/>
            </a:endParaRPr>
          </a:p>
        </p:txBody>
      </p:sp>
      <p:sp>
        <p:nvSpPr>
          <p:cNvPr id="1048" name="Google Shape;1048;p98"/>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JAX Parallelism Primitives: </a:t>
            </a:r>
            <a:r>
              <a:rPr lang="en">
                <a:solidFill>
                  <a:schemeClr val="lt2"/>
                </a:solidFill>
                <a:latin typeface="Roboto Mono Medium"/>
                <a:ea typeface="Roboto Mono Medium"/>
                <a:cs typeface="Roboto Mono Medium"/>
                <a:sym typeface="Roboto Mono Medium"/>
              </a:rPr>
              <a:t>PartitionSpec</a:t>
            </a:r>
            <a:endParaRPr>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99"/>
          <p:cNvSpPr txBox="1"/>
          <p:nvPr>
            <p:ph idx="1" type="body"/>
          </p:nvPr>
        </p:nvSpPr>
        <p:spPr>
          <a:xfrm>
            <a:off x="344500" y="1496175"/>
            <a:ext cx="61659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jax.sharding.NamedSharding</a:t>
            </a:r>
            <a:r>
              <a:rPr lang="en" sz="1800"/>
              <a:t>: Combines a </a:t>
            </a:r>
            <a:r>
              <a:rPr lang="en" sz="1800">
                <a:latin typeface="Roboto Mono Medium"/>
                <a:ea typeface="Roboto Mono Medium"/>
                <a:cs typeface="Roboto Mono Medium"/>
                <a:sym typeface="Roboto Mono Medium"/>
              </a:rPr>
              <a:t>Mesh</a:t>
            </a:r>
            <a:r>
              <a:rPr lang="en" sz="1800"/>
              <a:t> and a </a:t>
            </a:r>
            <a:r>
              <a:rPr lang="en" sz="1800">
                <a:latin typeface="Roboto Mono Medium"/>
                <a:ea typeface="Roboto Mono Medium"/>
                <a:cs typeface="Roboto Mono Medium"/>
                <a:sym typeface="Roboto Mono Medium"/>
              </a:rPr>
              <a:t>PartitionSpec</a:t>
            </a:r>
            <a:r>
              <a:rPr lang="en" sz="1800"/>
              <a:t> into a concrete, reusable sharding strategy.</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jax.device_put</a:t>
            </a:r>
            <a:r>
              <a:rPr lang="en" sz="1800"/>
              <a:t>: Explicitly places data (e.g., NumPy arrays) onto devices with a specific Sharding. Essential for distributing input data.</a:t>
            </a:r>
            <a:endParaRPr sz="1800"/>
          </a:p>
        </p:txBody>
      </p:sp>
      <p:sp>
        <p:nvSpPr>
          <p:cNvPr id="1054" name="Google Shape;1054;p99"/>
          <p:cNvSpPr txBox="1"/>
          <p:nvPr>
            <p:ph type="title"/>
          </p:nvPr>
        </p:nvSpPr>
        <p:spPr>
          <a:xfrm>
            <a:off x="344500" y="264375"/>
            <a:ext cx="8030100" cy="503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300"/>
              <a:t>JAX Parallelism Primitives: </a:t>
            </a:r>
            <a:r>
              <a:rPr lang="en" sz="2300">
                <a:latin typeface="Roboto Mono Medium"/>
                <a:ea typeface="Roboto Mono Medium"/>
                <a:cs typeface="Roboto Mono Medium"/>
                <a:sym typeface="Roboto Mono Medium"/>
              </a:rPr>
              <a:t>NamedSharding</a:t>
            </a:r>
            <a:r>
              <a:rPr lang="en" sz="2300"/>
              <a:t> &amp; </a:t>
            </a:r>
            <a:r>
              <a:rPr lang="en" sz="2300">
                <a:latin typeface="Roboto Mono Medium"/>
                <a:ea typeface="Roboto Mono Medium"/>
                <a:cs typeface="Roboto Mono Medium"/>
                <a:sym typeface="Roboto Mono Medium"/>
              </a:rPr>
              <a:t>device_put</a:t>
            </a:r>
            <a:endParaRPr sz="2300">
              <a:latin typeface="Roboto Mono Medium"/>
              <a:ea typeface="Roboto Mono Medium"/>
              <a:cs typeface="Roboto Mono Medium"/>
              <a:sym typeface="Roboto Mono Medium"/>
            </a:endParaRPr>
          </a:p>
        </p:txBody>
      </p:sp>
      <p:pic>
        <p:nvPicPr>
          <p:cNvPr id="1055" name="Google Shape;1055;p99"/>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56" name="Google Shape;1056;p99"/>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60" name="Shape 1060"/>
        <p:cNvGrpSpPr/>
        <p:nvPr/>
      </p:nvGrpSpPr>
      <p:grpSpPr>
        <a:xfrm>
          <a:off x="0" y="0"/>
          <a:ext cx="0" cy="0"/>
          <a:chOff x="0" y="0"/>
          <a:chExt cx="0" cy="0"/>
        </a:xfrm>
      </p:grpSpPr>
      <p:sp>
        <p:nvSpPr>
          <p:cNvPr id="1061" name="Google Shape;1061;p100"/>
          <p:cNvSpPr txBox="1"/>
          <p:nvPr/>
        </p:nvSpPr>
        <p:spPr>
          <a:xfrm>
            <a:off x="375525" y="7807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NamedSharding, PartitionSpec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numpy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Assuming 'mesh' is the 4x2 ('data', 'model')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Sharding for input data (batch x features)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Create some data and shard 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numpy_batch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np.arange(</a:t>
            </a:r>
            <a:r>
              <a:rPr lang="en" sz="1200">
                <a:solidFill>
                  <a:srgbClr val="FBC02D"/>
                </a:solidFill>
                <a:latin typeface="Roboto Mono"/>
                <a:ea typeface="Roboto Mono"/>
                <a:cs typeface="Roboto Mono"/>
                <a:sym typeface="Roboto Mono"/>
              </a:rPr>
              <a:t>32</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128</a:t>
            </a:r>
            <a:r>
              <a:rPr lang="en" sz="1200">
                <a:solidFill>
                  <a:srgbClr val="ECEFF1"/>
                </a:solidFill>
                <a:latin typeface="Roboto Mono"/>
                <a:ea typeface="Roboto Mono"/>
                <a:cs typeface="Roboto Mono"/>
                <a:sym typeface="Roboto Mono"/>
              </a:rPr>
              <a:t>).reshape((</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128</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jax.device_put(numpy_batch, data_sharding)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print(sharded_batch.sharding)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Output: NamedSharding(mesh=..., spec=PartitionSpec('data', None))</a:t>
            </a:r>
            <a:endParaRPr sz="1200">
              <a:solidFill>
                <a:srgbClr val="BDC4CC"/>
              </a:solidFill>
              <a:latin typeface="Roboto Mono"/>
              <a:ea typeface="Roboto Mono"/>
              <a:cs typeface="Roboto Mono"/>
              <a:sym typeface="Roboto Mono"/>
            </a:endParaRPr>
          </a:p>
        </p:txBody>
      </p:sp>
      <p:sp>
        <p:nvSpPr>
          <p:cNvPr id="1062" name="Google Shape;1062;p100"/>
          <p:cNvSpPr txBox="1"/>
          <p:nvPr>
            <p:ph idx="4294967295" type="title"/>
          </p:nvPr>
        </p:nvSpPr>
        <p:spPr>
          <a:xfrm>
            <a:off x="344500" y="264375"/>
            <a:ext cx="8008200" cy="5034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2300">
                <a:solidFill>
                  <a:schemeClr val="lt2"/>
                </a:solidFill>
              </a:rPr>
              <a:t>JAX Parallelism Primitives: </a:t>
            </a:r>
            <a:r>
              <a:rPr lang="en" sz="2300">
                <a:solidFill>
                  <a:schemeClr val="lt2"/>
                </a:solidFill>
                <a:latin typeface="Roboto Mono Medium"/>
                <a:ea typeface="Roboto Mono Medium"/>
                <a:cs typeface="Roboto Mono Medium"/>
                <a:sym typeface="Roboto Mono Medium"/>
              </a:rPr>
              <a:t>NamedSharding</a:t>
            </a:r>
            <a:r>
              <a:rPr lang="en" sz="2300">
                <a:solidFill>
                  <a:schemeClr val="lt2"/>
                </a:solidFill>
              </a:rPr>
              <a:t> &amp; </a:t>
            </a:r>
            <a:r>
              <a:rPr lang="en" sz="2300">
                <a:solidFill>
                  <a:schemeClr val="lt2"/>
                </a:solidFill>
                <a:latin typeface="Roboto Mono Medium"/>
                <a:ea typeface="Roboto Mono Medium"/>
                <a:cs typeface="Roboto Mono Medium"/>
                <a:sym typeface="Roboto Mono Medium"/>
              </a:rPr>
              <a:t>device_put</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101"/>
          <p:cNvSpPr txBox="1"/>
          <p:nvPr>
            <p:ph idx="1" type="body"/>
          </p:nvPr>
        </p:nvSpPr>
        <p:spPr>
          <a:xfrm>
            <a:off x="344500" y="1115175"/>
            <a:ext cx="67968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jax.jit</a:t>
            </a:r>
            <a:r>
              <a:rPr lang="en" sz="1800"/>
              <a:t>: JAX's Just-In-Time compiler. Triggers SPMD compilation when inputs are sharded.</a:t>
            </a:r>
            <a:endParaRPr sz="1800"/>
          </a:p>
          <a:p>
            <a:pPr indent="-342900" lvl="1" marL="914400" rtl="0" algn="l">
              <a:lnSpc>
                <a:spcPct val="115000"/>
              </a:lnSpc>
              <a:spcBef>
                <a:spcPts val="1000"/>
              </a:spcBef>
              <a:spcAft>
                <a:spcPts val="0"/>
              </a:spcAft>
              <a:buSzPts val="1800"/>
              <a:buChar char="○"/>
            </a:pPr>
            <a:r>
              <a:rPr b="1" lang="en" sz="1800"/>
              <a:t>"Computation follows data"</a:t>
            </a:r>
            <a:r>
              <a:rPr lang="en" sz="1800"/>
              <a:t>: Operations are partitioned based on input sharding.</a:t>
            </a:r>
            <a:endParaRPr sz="1800"/>
          </a:p>
          <a:p>
            <a:pPr indent="-342900" lvl="1" marL="914400" rtl="0" algn="l">
              <a:lnSpc>
                <a:spcPct val="115000"/>
              </a:lnSpc>
              <a:spcBef>
                <a:spcPts val="1000"/>
              </a:spcBef>
              <a:spcAft>
                <a:spcPts val="0"/>
              </a:spcAft>
              <a:buSzPts val="1800"/>
              <a:buChar char="○"/>
            </a:pPr>
            <a:r>
              <a:rPr lang="en" sz="1800"/>
              <a:t>Automatically inserts communication (e.g., all-reduce).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jax.lax.with_sharding_constraint</a:t>
            </a:r>
            <a:r>
              <a:rPr lang="en" sz="1800"/>
              <a:t>:</a:t>
            </a:r>
            <a:br>
              <a:rPr lang="en" sz="1800"/>
            </a:br>
            <a:r>
              <a:rPr lang="en" sz="1800"/>
              <a:t>Inside a </a:t>
            </a:r>
            <a:r>
              <a:rPr lang="en" sz="1800">
                <a:latin typeface="Roboto Mono Medium"/>
                <a:ea typeface="Roboto Mono Medium"/>
                <a:cs typeface="Roboto Mono Medium"/>
                <a:sym typeface="Roboto Mono Medium"/>
              </a:rPr>
              <a:t>@jax.jit</a:t>
            </a:r>
            <a:r>
              <a:rPr lang="en" sz="1800"/>
              <a:t> function, explicitly asserts or enforces a </a:t>
            </a:r>
            <a:r>
              <a:rPr lang="en" sz="1800">
                <a:latin typeface="Roboto Mono Medium"/>
                <a:ea typeface="Roboto Mono Medium"/>
                <a:cs typeface="Roboto Mono Medium"/>
                <a:sym typeface="Roboto Mono Medium"/>
              </a:rPr>
              <a:t>PartitionSpec</a:t>
            </a:r>
            <a:r>
              <a:rPr lang="en" sz="1800"/>
              <a:t> on an intermediate value.</a:t>
            </a:r>
            <a:endParaRPr sz="1800"/>
          </a:p>
          <a:p>
            <a:pPr indent="-342900" lvl="1" marL="914400" rtl="0" algn="l">
              <a:lnSpc>
                <a:spcPct val="115000"/>
              </a:lnSpc>
              <a:spcBef>
                <a:spcPts val="1000"/>
              </a:spcBef>
              <a:spcAft>
                <a:spcPts val="1000"/>
              </a:spcAft>
              <a:buSzPts val="1800"/>
              <a:buChar char="○"/>
            </a:pPr>
            <a:r>
              <a:rPr lang="en" sz="1800"/>
              <a:t>Guides the compiler, potentially inserting resharding operations if needed.</a:t>
            </a:r>
            <a:endParaRPr sz="1800"/>
          </a:p>
        </p:txBody>
      </p:sp>
      <p:sp>
        <p:nvSpPr>
          <p:cNvPr id="1068" name="Google Shape;1068;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Parallelism Primitives: </a:t>
            </a:r>
            <a:r>
              <a:rPr lang="en">
                <a:latin typeface="Roboto Mono Medium"/>
                <a:ea typeface="Roboto Mono Medium"/>
                <a:cs typeface="Roboto Mono Medium"/>
                <a:sym typeface="Roboto Mono Medium"/>
              </a:rPr>
              <a:t>jax.jit</a:t>
            </a:r>
            <a:r>
              <a:rPr lang="en"/>
              <a:t> and Constraints</a:t>
            </a:r>
            <a:endParaRPr/>
          </a:p>
        </p:txBody>
      </p:sp>
      <p:pic>
        <p:nvPicPr>
          <p:cNvPr id="1069" name="Google Shape;1069;p101"/>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70" name="Google Shape;1070;p101"/>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102"/>
          <p:cNvSpPr txBox="1"/>
          <p:nvPr>
            <p:ph idx="1" type="body"/>
          </p:nvPr>
        </p:nvSpPr>
        <p:spPr>
          <a:xfrm>
            <a:off x="344500" y="1038975"/>
            <a:ext cx="66345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Stateful Modules</a:t>
            </a:r>
            <a:r>
              <a:rPr lang="en" sz="1800"/>
              <a:t>: </a:t>
            </a:r>
            <a:r>
              <a:rPr lang="en" sz="1800">
                <a:latin typeface="Roboto Mono Medium"/>
                <a:ea typeface="Roboto Mono Medium"/>
                <a:cs typeface="Roboto Mono Medium"/>
                <a:sym typeface="Roboto Mono Medium"/>
              </a:rPr>
              <a:t>nnx.Module</a:t>
            </a:r>
            <a:r>
              <a:rPr lang="en" sz="1800"/>
              <a:t> instances hold their state (parameters, batch stats) directly as attributes (</a:t>
            </a:r>
            <a:r>
              <a:rPr lang="en" sz="1800">
                <a:latin typeface="Roboto Mono Medium"/>
                <a:ea typeface="Roboto Mono Medium"/>
                <a:cs typeface="Roboto Mono Medium"/>
                <a:sym typeface="Roboto Mono Medium"/>
              </a:rPr>
              <a:t>nnx.Param</a:t>
            </a:r>
            <a:r>
              <a:rPr lang="en" sz="1800"/>
              <a:t>, </a:t>
            </a:r>
            <a:r>
              <a:rPr lang="en" sz="1800">
                <a:latin typeface="Roboto Mono Medium"/>
                <a:ea typeface="Roboto Mono Medium"/>
                <a:cs typeface="Roboto Mono Medium"/>
                <a:sym typeface="Roboto Mono Medium"/>
              </a:rPr>
              <a:t>nnx.BatchStats</a:t>
            </a:r>
            <a:r>
              <a:rPr lang="en" sz="1800"/>
              <a:t>). Closer to PyTorch's </a:t>
            </a:r>
            <a:r>
              <a:rPr lang="en" sz="1800">
                <a:latin typeface="Roboto Mono Medium"/>
                <a:ea typeface="Roboto Mono Medium"/>
                <a:cs typeface="Roboto Mono Medium"/>
                <a:sym typeface="Roboto Mono Medium"/>
              </a:rPr>
              <a:t>nn.Module</a:t>
            </a:r>
            <a:r>
              <a:rPr lang="en" sz="1800"/>
              <a:t>.</a:t>
            </a:r>
            <a:endParaRPr sz="1800"/>
          </a:p>
          <a:p>
            <a:pPr indent="-342900" lvl="0" marL="457200" rtl="0" algn="l">
              <a:lnSpc>
                <a:spcPct val="115000"/>
              </a:lnSpc>
              <a:spcBef>
                <a:spcPts val="1000"/>
              </a:spcBef>
              <a:spcAft>
                <a:spcPts val="0"/>
              </a:spcAft>
              <a:buSzPts val="1800"/>
              <a:buChar char="●"/>
            </a:pPr>
            <a:r>
              <a:rPr b="1" lang="en" sz="1800"/>
              <a:t>Eager Initialization</a:t>
            </a:r>
            <a:r>
              <a:rPr lang="en" sz="1800"/>
              <a:t>: Parameters are typically created in </a:t>
            </a:r>
            <a:r>
              <a:rPr lang="en" sz="1800">
                <a:latin typeface="Roboto Mono Medium"/>
                <a:ea typeface="Roboto Mono Medium"/>
                <a:cs typeface="Roboto Mono Medium"/>
                <a:sym typeface="Roboto Mono Medium"/>
              </a:rPr>
              <a:t>__init__</a:t>
            </a:r>
            <a:r>
              <a:rPr lang="en" sz="1800"/>
              <a:t>.</a:t>
            </a:r>
            <a:endParaRPr sz="1800"/>
          </a:p>
          <a:p>
            <a:pPr indent="-342900" lvl="0" marL="457200" rtl="0" algn="l">
              <a:lnSpc>
                <a:spcPct val="115000"/>
              </a:lnSpc>
              <a:spcBef>
                <a:spcPts val="1000"/>
              </a:spcBef>
              <a:spcAft>
                <a:spcPts val="0"/>
              </a:spcAft>
              <a:buSzPts val="1800"/>
              <a:buChar char="●"/>
            </a:pPr>
            <a:r>
              <a:rPr b="1" lang="en" sz="1800"/>
              <a:t>Metadata</a:t>
            </a:r>
            <a:r>
              <a:rPr lang="en" sz="1800"/>
              <a:t>: </a:t>
            </a:r>
            <a:r>
              <a:rPr lang="en" sz="1800">
                <a:latin typeface="Roboto Mono Medium"/>
                <a:ea typeface="Roboto Mono Medium"/>
                <a:cs typeface="Roboto Mono Medium"/>
                <a:sym typeface="Roboto Mono Medium"/>
              </a:rPr>
              <a:t>nnx.Variable</a:t>
            </a:r>
            <a:r>
              <a:rPr lang="en" sz="1800"/>
              <a:t> types can hold arbitrary metadata. This is key for sharding!</a:t>
            </a:r>
            <a:endParaRPr sz="1800"/>
          </a:p>
          <a:p>
            <a:pPr indent="-342900" lvl="0" marL="457200" rtl="0" algn="l">
              <a:lnSpc>
                <a:spcPct val="115000"/>
              </a:lnSpc>
              <a:spcBef>
                <a:spcPts val="1000"/>
              </a:spcBef>
              <a:spcAft>
                <a:spcPts val="1000"/>
              </a:spcAft>
              <a:buSzPts val="1800"/>
              <a:buChar char="●"/>
            </a:pPr>
            <a:r>
              <a:rPr b="1" lang="en" sz="1800"/>
              <a:t>Mutability vs. JAX</a:t>
            </a:r>
            <a:r>
              <a:rPr lang="en" sz="1800"/>
              <a:t>: NNX modules are mutable Python objects, but JAX transformations (</a:t>
            </a:r>
            <a:r>
              <a:rPr lang="en" sz="1800">
                <a:latin typeface="Roboto Mono Medium"/>
                <a:ea typeface="Roboto Mono Medium"/>
                <a:cs typeface="Roboto Mono Medium"/>
                <a:sym typeface="Roboto Mono Medium"/>
              </a:rPr>
              <a:t>jit, grad</a:t>
            </a:r>
            <a:r>
              <a:rPr lang="en" sz="1800"/>
              <a:t>) require pure functions and immutable PyTrees.</a:t>
            </a:r>
            <a:endParaRPr sz="1800"/>
          </a:p>
        </p:txBody>
      </p:sp>
      <p:sp>
        <p:nvSpPr>
          <p:cNvPr id="1076" name="Google Shape;1076;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Quick Recap</a:t>
            </a:r>
            <a:endParaRPr/>
          </a:p>
        </p:txBody>
      </p:sp>
      <p:pic>
        <p:nvPicPr>
          <p:cNvPr id="1077" name="Google Shape;1077;p102"/>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78" name="Google Shape;1078;p102"/>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103"/>
          <p:cNvSpPr txBox="1"/>
          <p:nvPr>
            <p:ph idx="1" type="body"/>
          </p:nvPr>
        </p:nvSpPr>
        <p:spPr>
          <a:xfrm>
            <a:off x="344500" y="962775"/>
            <a:ext cx="8326800" cy="3749700"/>
          </a:xfrm>
          <a:prstGeom prst="rect">
            <a:avLst/>
          </a:prstGeom>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Char char="●"/>
            </a:pPr>
            <a:r>
              <a:rPr b="1" lang="en" sz="1600"/>
              <a:t>Problem</a:t>
            </a:r>
            <a:r>
              <a:rPr lang="en" sz="1600"/>
              <a:t>: How to use mutable NNX objects with JAX's functional </a:t>
            </a:r>
            <a:r>
              <a:rPr lang="en" sz="1600">
                <a:latin typeface="Roboto Mono Medium"/>
                <a:ea typeface="Roboto Mono Medium"/>
                <a:cs typeface="Roboto Mono Medium"/>
                <a:sym typeface="Roboto Mono Medium"/>
              </a:rPr>
              <a:t>jit</a:t>
            </a:r>
            <a:r>
              <a:rPr lang="en" sz="1600"/>
              <a:t>, </a:t>
            </a:r>
            <a:r>
              <a:rPr lang="en" sz="1600">
                <a:latin typeface="Roboto Mono Medium"/>
                <a:ea typeface="Roboto Mono Medium"/>
                <a:cs typeface="Roboto Mono Medium"/>
                <a:sym typeface="Roboto Mono Medium"/>
              </a:rPr>
              <a:t>grad</a:t>
            </a:r>
            <a:r>
              <a:rPr lang="en" sz="1600"/>
              <a:t>, etc.?</a:t>
            </a:r>
            <a:endParaRPr sz="1600"/>
          </a:p>
          <a:p>
            <a:pPr indent="-330200" lvl="0" marL="457200" rtl="0" algn="l">
              <a:lnSpc>
                <a:spcPct val="115000"/>
              </a:lnSpc>
              <a:spcBef>
                <a:spcPts val="1000"/>
              </a:spcBef>
              <a:spcAft>
                <a:spcPts val="0"/>
              </a:spcAft>
              <a:buSzPts val="1600"/>
              <a:buChar char="●"/>
            </a:pPr>
            <a:r>
              <a:rPr b="1" lang="en" sz="1600"/>
              <a:t>Solution 1: Functional API</a:t>
            </a:r>
            <a:r>
              <a:rPr lang="en" sz="1600"/>
              <a:t>:</a:t>
            </a:r>
            <a:endParaRPr sz="1600"/>
          </a:p>
          <a:p>
            <a:pPr indent="-330200" lvl="1" marL="914400" rtl="0" algn="l">
              <a:lnSpc>
                <a:spcPct val="115000"/>
              </a:lnSpc>
              <a:spcBef>
                <a:spcPts val="1000"/>
              </a:spcBef>
              <a:spcAft>
                <a:spcPts val="0"/>
              </a:spcAft>
              <a:buSzPts val="1600"/>
              <a:buChar char="○"/>
            </a:pPr>
            <a:r>
              <a:rPr lang="en" sz="1600">
                <a:latin typeface="Roboto Mono Medium"/>
                <a:ea typeface="Roboto Mono Medium"/>
                <a:cs typeface="Roboto Mono Medium"/>
                <a:sym typeface="Roboto Mono Medium"/>
              </a:rPr>
              <a:t>nnx.split(module) -&gt; GraphDef (static), State (dynamic PyTree)</a:t>
            </a:r>
            <a:r>
              <a:rPr lang="en" sz="1600"/>
              <a:t>.</a:t>
            </a:r>
            <a:endParaRPr sz="1600"/>
          </a:p>
          <a:p>
            <a:pPr indent="-330200" lvl="1" marL="914400" rtl="0" algn="l">
              <a:lnSpc>
                <a:spcPct val="115000"/>
              </a:lnSpc>
              <a:spcBef>
                <a:spcPts val="1000"/>
              </a:spcBef>
              <a:spcAft>
                <a:spcPts val="0"/>
              </a:spcAft>
              <a:buSzPts val="1600"/>
              <a:buChar char="○"/>
            </a:pPr>
            <a:r>
              <a:rPr lang="en" sz="1600"/>
              <a:t>Pass State through JAX transforms (</a:t>
            </a:r>
            <a:r>
              <a:rPr lang="en" sz="1600">
                <a:latin typeface="Roboto Mono Medium"/>
                <a:ea typeface="Roboto Mono Medium"/>
                <a:cs typeface="Roboto Mono Medium"/>
                <a:sym typeface="Roboto Mono Medium"/>
              </a:rPr>
              <a:t>jit</a:t>
            </a:r>
            <a:r>
              <a:rPr lang="en" sz="1600"/>
              <a:t>, </a:t>
            </a:r>
            <a:r>
              <a:rPr lang="en" sz="1600">
                <a:latin typeface="Roboto Mono Medium"/>
                <a:ea typeface="Roboto Mono Medium"/>
                <a:cs typeface="Roboto Mono Medium"/>
                <a:sym typeface="Roboto Mono Medium"/>
              </a:rPr>
              <a:t>grad</a:t>
            </a:r>
            <a:r>
              <a:rPr lang="en" sz="1600"/>
              <a:t>).</a:t>
            </a:r>
            <a:endParaRPr sz="1600"/>
          </a:p>
          <a:p>
            <a:pPr indent="-330200" lvl="1" marL="914400" rtl="0" algn="l">
              <a:lnSpc>
                <a:spcPct val="115000"/>
              </a:lnSpc>
              <a:spcBef>
                <a:spcPts val="1000"/>
              </a:spcBef>
              <a:spcAft>
                <a:spcPts val="0"/>
              </a:spcAft>
              <a:buSzPts val="1600"/>
              <a:buChar char="○"/>
            </a:pPr>
            <a:r>
              <a:rPr lang="en" sz="1600">
                <a:latin typeface="Roboto Mono Medium"/>
                <a:ea typeface="Roboto Mono Medium"/>
                <a:cs typeface="Roboto Mono Medium"/>
                <a:sym typeface="Roboto Mono Medium"/>
              </a:rPr>
              <a:t>nnx.merge(graphdef, state)</a:t>
            </a:r>
            <a:r>
              <a:rPr lang="en" sz="1600"/>
              <a:t> or </a:t>
            </a:r>
            <a:r>
              <a:rPr lang="en" sz="1600">
                <a:latin typeface="Roboto Mono Medium"/>
                <a:ea typeface="Roboto Mono Medium"/>
                <a:cs typeface="Roboto Mono Medium"/>
                <a:sym typeface="Roboto Mono Medium"/>
              </a:rPr>
              <a:t>nnx.update(module, state)</a:t>
            </a:r>
            <a:r>
              <a:rPr lang="en" sz="1600"/>
              <a:t> to reconstruct/update.</a:t>
            </a:r>
            <a:endParaRPr sz="1600"/>
          </a:p>
          <a:p>
            <a:pPr indent="-330200" lvl="0" marL="457200" rtl="0" algn="l">
              <a:lnSpc>
                <a:spcPct val="115000"/>
              </a:lnSpc>
              <a:spcBef>
                <a:spcPts val="1000"/>
              </a:spcBef>
              <a:spcAft>
                <a:spcPts val="0"/>
              </a:spcAft>
              <a:buSzPts val="1600"/>
              <a:buChar char="●"/>
            </a:pPr>
            <a:r>
              <a:rPr b="1" lang="en" sz="1600"/>
              <a:t>Solution 2: NNX Transformations</a:t>
            </a:r>
            <a:r>
              <a:rPr lang="en" sz="1600"/>
              <a:t>:</a:t>
            </a:r>
            <a:endParaRPr sz="1600"/>
          </a:p>
          <a:p>
            <a:pPr indent="-330200" lvl="1" marL="914400" rtl="0" algn="l">
              <a:lnSpc>
                <a:spcPct val="115000"/>
              </a:lnSpc>
              <a:spcBef>
                <a:spcPts val="1000"/>
              </a:spcBef>
              <a:spcAft>
                <a:spcPts val="1000"/>
              </a:spcAft>
              <a:buSzPts val="1600"/>
              <a:buChar char="○"/>
            </a:pPr>
            <a:r>
              <a:rPr lang="en" sz="1600">
                <a:latin typeface="Roboto Mono Medium"/>
                <a:ea typeface="Roboto Mono Medium"/>
                <a:cs typeface="Roboto Mono Medium"/>
                <a:sym typeface="Roboto Mono Medium"/>
              </a:rPr>
              <a:t>nnx.jit</a:t>
            </a:r>
            <a:r>
              <a:rPr lang="en" sz="1600"/>
              <a:t>, </a:t>
            </a:r>
            <a:r>
              <a:rPr lang="en" sz="1600">
                <a:latin typeface="Roboto Mono Medium"/>
                <a:ea typeface="Roboto Mono Medium"/>
                <a:cs typeface="Roboto Mono Medium"/>
                <a:sym typeface="Roboto Mono Medium"/>
              </a:rPr>
              <a:t>nnx.grad</a:t>
            </a:r>
            <a:r>
              <a:rPr lang="en" sz="1600"/>
              <a:t>, </a:t>
            </a:r>
            <a:r>
              <a:rPr lang="en" sz="1600">
                <a:latin typeface="Roboto Mono Medium"/>
                <a:ea typeface="Roboto Mono Medium"/>
                <a:cs typeface="Roboto Mono Medium"/>
                <a:sym typeface="Roboto Mono Medium"/>
              </a:rPr>
              <a:t>nnx.vmap</a:t>
            </a:r>
            <a:r>
              <a:rPr lang="en" sz="1600"/>
              <a:t> handle splitting/merging automatically. More convenient.</a:t>
            </a:r>
            <a:endParaRPr sz="1600"/>
          </a:p>
        </p:txBody>
      </p:sp>
      <p:sp>
        <p:nvSpPr>
          <p:cNvPr id="1084" name="Google Shape;1084;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Bridging NNX State and JAX Transformations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104"/>
          <p:cNvSpPr txBox="1"/>
          <p:nvPr>
            <p:ph idx="1" type="body"/>
          </p:nvPr>
        </p:nvSpPr>
        <p:spPr>
          <a:xfrm>
            <a:off x="344500" y="1343775"/>
            <a:ext cx="77226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Embed sharding specifications (</a:t>
            </a:r>
            <a:r>
              <a:rPr lang="en" sz="1800">
                <a:latin typeface="Roboto Mono Medium"/>
                <a:ea typeface="Roboto Mono Medium"/>
                <a:cs typeface="Roboto Mono Medium"/>
                <a:sym typeface="Roboto Mono Medium"/>
              </a:rPr>
              <a:t>PartitionSpec</a:t>
            </a:r>
            <a:r>
              <a:rPr lang="en" sz="1800"/>
              <a:t>) directly within the </a:t>
            </a:r>
            <a:r>
              <a:rPr lang="en" sz="1800">
                <a:latin typeface="Roboto Mono Medium"/>
                <a:ea typeface="Roboto Mono Medium"/>
                <a:cs typeface="Roboto Mono Medium"/>
                <a:sym typeface="Roboto Mono Medium"/>
              </a:rPr>
              <a:t>nnx.Module</a:t>
            </a:r>
            <a:r>
              <a:rPr lang="en" sz="1800"/>
              <a:t> definition using metadata.</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flax.nnx.spmd.with_partitioning</a:t>
            </a:r>
            <a:r>
              <a:rPr lang="en" sz="1800"/>
              <a:t> / </a:t>
            </a:r>
            <a:r>
              <a:rPr lang="en" sz="1800">
                <a:latin typeface="Roboto Mono Medium"/>
                <a:ea typeface="Roboto Mono Medium"/>
                <a:cs typeface="Roboto Mono Medium"/>
                <a:sym typeface="Roboto Mono Medium"/>
              </a:rPr>
              <a:t>nnx.with_metadata</a:t>
            </a:r>
            <a:r>
              <a:rPr lang="en" sz="1800"/>
              <a:t>: Wrappers to attach sharding info during variable initialization.</a:t>
            </a:r>
            <a:endParaRPr sz="1800"/>
          </a:p>
          <a:p>
            <a:pPr indent="-342900" lvl="0" marL="457200" rtl="0" algn="l">
              <a:lnSpc>
                <a:spcPct val="115000"/>
              </a:lnSpc>
              <a:spcBef>
                <a:spcPts val="1000"/>
              </a:spcBef>
              <a:spcAft>
                <a:spcPts val="0"/>
              </a:spcAft>
              <a:buSzPts val="1800"/>
              <a:buChar char="●"/>
            </a:pPr>
            <a:r>
              <a:rPr b="1" lang="en" sz="1800"/>
              <a:t>Direct Annotation</a:t>
            </a:r>
            <a:r>
              <a:rPr lang="en" sz="1800"/>
              <a:t>: </a:t>
            </a:r>
            <a:r>
              <a:rPr lang="en" sz="1800">
                <a:latin typeface="Roboto Mono Medium"/>
                <a:ea typeface="Roboto Mono Medium"/>
                <a:cs typeface="Roboto Mono Medium"/>
                <a:sym typeface="Roboto Mono Medium"/>
              </a:rPr>
              <a:t>nnx.Param(..., sharding=P(...))</a:t>
            </a:r>
            <a:r>
              <a:rPr lang="en" sz="1800"/>
              <a:t> often works too.</a:t>
            </a:r>
            <a:endParaRPr sz="1800"/>
          </a:p>
          <a:p>
            <a:pPr indent="-342900" lvl="0" marL="457200" rtl="0" algn="l">
              <a:lnSpc>
                <a:spcPct val="115000"/>
              </a:lnSpc>
              <a:spcBef>
                <a:spcPts val="1000"/>
              </a:spcBef>
              <a:spcAft>
                <a:spcPts val="1000"/>
              </a:spcAft>
              <a:buSzPts val="1800"/>
              <a:buChar char="●"/>
            </a:pPr>
            <a:r>
              <a:rPr b="1" lang="en" sz="1800"/>
              <a:t>Result</a:t>
            </a:r>
            <a:r>
              <a:rPr lang="en" sz="1800"/>
              <a:t>: The </a:t>
            </a:r>
            <a:r>
              <a:rPr lang="en" sz="1800">
                <a:latin typeface="Roboto Mono Medium"/>
                <a:ea typeface="Roboto Mono Medium"/>
                <a:cs typeface="Roboto Mono Medium"/>
                <a:sym typeface="Roboto Mono Medium"/>
              </a:rPr>
              <a:t>nnx.Variable</a:t>
            </a:r>
            <a:r>
              <a:rPr lang="en" sz="1800"/>
              <a:t> gets a </a:t>
            </a:r>
            <a:r>
              <a:rPr lang="en" sz="1800">
                <a:latin typeface="Roboto Mono Medium"/>
                <a:ea typeface="Roboto Mono Medium"/>
                <a:cs typeface="Roboto Mono Medium"/>
                <a:sym typeface="Roboto Mono Medium"/>
              </a:rPr>
              <a:t>.sharding</a:t>
            </a:r>
            <a:r>
              <a:rPr lang="en" sz="1800"/>
              <a:t> attribute storing the </a:t>
            </a:r>
            <a:r>
              <a:rPr lang="en" sz="1800">
                <a:latin typeface="Roboto Mono Medium"/>
                <a:ea typeface="Roboto Mono Medium"/>
                <a:cs typeface="Roboto Mono Medium"/>
                <a:sym typeface="Roboto Mono Medium"/>
              </a:rPr>
              <a:t>PartitionSpec</a:t>
            </a:r>
            <a:r>
              <a:rPr lang="en" sz="1800"/>
              <a:t> tuple. These are just hints for the compiler.</a:t>
            </a:r>
            <a:endParaRPr sz="1800"/>
          </a:p>
        </p:txBody>
      </p:sp>
      <p:sp>
        <p:nvSpPr>
          <p:cNvPr id="1090" name="Google Shape;1090;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Annotating Sharding in NNX: </a:t>
            </a:r>
            <a:r>
              <a:rPr lang="en">
                <a:latin typeface="Roboto Mono Medium"/>
                <a:ea typeface="Roboto Mono Medium"/>
                <a:cs typeface="Roboto Mono Medium"/>
                <a:sym typeface="Roboto Mono Medium"/>
              </a:rPr>
              <a:t>flax.nnx.spmd</a:t>
            </a:r>
            <a:endParaRPr>
              <a:latin typeface="Roboto Mono Medium"/>
              <a:ea typeface="Roboto Mono Medium"/>
              <a:cs typeface="Roboto Mono Medium"/>
              <a:sym typeface="Roboto Mono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94" name="Shape 1094"/>
        <p:cNvGrpSpPr/>
        <p:nvPr/>
      </p:nvGrpSpPr>
      <p:grpSpPr>
        <a:xfrm>
          <a:off x="0" y="0"/>
          <a:ext cx="0" cy="0"/>
          <a:chOff x="0" y="0"/>
          <a:chExt cx="0" cy="0"/>
        </a:xfrm>
      </p:grpSpPr>
      <p:sp>
        <p:nvSpPr>
          <p:cNvPr id="1095" name="Google Shape;1095;p105"/>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an nnx.Module __init__</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flax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nnx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init_fn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nnx.initializers.lecun_normal()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rng_key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nnx.make_rng(</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Example RNG 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Using </a:t>
            </a:r>
            <a:r>
              <a:rPr b="1" lang="en" sz="1200">
                <a:solidFill>
                  <a:srgbClr val="F06292"/>
                </a:solidFill>
                <a:latin typeface="Roboto Mono"/>
                <a:ea typeface="Roboto Mono"/>
                <a:cs typeface="Roboto Mono"/>
                <a:sym typeface="Roboto Mono"/>
              </a:rPr>
              <a:t>with_metadata</a:t>
            </a:r>
            <a:r>
              <a:rPr lang="en" sz="1200">
                <a:solidFill>
                  <a:srgbClr val="F06292"/>
                </a:solidFill>
                <a:latin typeface="Roboto Mono"/>
                <a:ea typeface="Roboto Mono"/>
                <a:cs typeface="Roboto Mono"/>
                <a:sym typeface="Roboto Mono"/>
              </a:rPr>
              <a:t> (preferred)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.kernel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b="1" lang="en" sz="1200">
                <a:solidFill>
                  <a:srgbClr val="ECEFF1"/>
                </a:solidFill>
                <a:latin typeface="Roboto Mono"/>
                <a:ea typeface="Roboto Mono"/>
                <a:cs typeface="Roboto Mono"/>
                <a:sym typeface="Roboto Mono"/>
              </a:rPr>
              <a:t>nnx.with_metadata</a:t>
            </a:r>
            <a:r>
              <a:rPr lang="en" sz="1200">
                <a:solidFill>
                  <a:srgbClr val="ECEFF1"/>
                </a:solidFill>
                <a:latin typeface="Roboto Mono"/>
                <a:ea typeface="Roboto Mono"/>
                <a:cs typeface="Roboto Mono"/>
                <a:sym typeface="Roboto Mono"/>
              </a:rPr>
              <a:t>(init_fn, </a:t>
            </a:r>
            <a:r>
              <a:rPr lang="en" sz="1200">
                <a:solidFill>
                  <a:srgbClr val="FBC02D"/>
                </a:solidFill>
                <a:latin typeface="Roboto Mono"/>
                <a:ea typeface="Roboto Mono"/>
                <a:cs typeface="Roboto Mono"/>
                <a:sym typeface="Roboto Mono"/>
              </a:rPr>
              <a:t>sharding</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))(rng_key, 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Or directly (if supported by Variable type)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.bias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nnx.initializers.zeros(rng_key, bias_shape), </a:t>
            </a:r>
            <a:r>
              <a:rPr lang="en" sz="1200">
                <a:solidFill>
                  <a:srgbClr val="FBC02D"/>
                </a:solidFill>
                <a:latin typeface="Roboto Mono"/>
                <a:ea typeface="Roboto Mono"/>
                <a:cs typeface="Roboto Mono"/>
                <a:sym typeface="Roboto Mono"/>
              </a:rPr>
              <a:t>sharding</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BDC4CC"/>
              </a:solidFill>
              <a:latin typeface="Roboto Mono"/>
              <a:ea typeface="Roboto Mono"/>
              <a:cs typeface="Roboto Mono"/>
              <a:sym typeface="Roboto Mono"/>
            </a:endParaRPr>
          </a:p>
        </p:txBody>
      </p:sp>
      <p:sp>
        <p:nvSpPr>
          <p:cNvPr id="1096" name="Google Shape;1096;p105"/>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Annotating Sharding in NNX: </a:t>
            </a:r>
            <a:r>
              <a:rPr lang="en">
                <a:solidFill>
                  <a:schemeClr val="lt2"/>
                </a:solidFill>
                <a:latin typeface="Roboto Mono Medium"/>
                <a:ea typeface="Roboto Mono Medium"/>
                <a:cs typeface="Roboto Mono Medium"/>
                <a:sym typeface="Roboto Mono Medium"/>
              </a:rPr>
              <a:t>flax.nnx.spmd</a:t>
            </a:r>
            <a:endParaRPr>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106"/>
          <p:cNvSpPr txBox="1"/>
          <p:nvPr>
            <p:ph idx="1" type="body"/>
          </p:nvPr>
        </p:nvSpPr>
        <p:spPr>
          <a:xfrm>
            <a:off x="344500" y="962775"/>
            <a:ext cx="6796800" cy="41610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Problem</a:t>
            </a:r>
            <a:r>
              <a:rPr lang="en" sz="1800"/>
              <a:t>: Initializing a huge model directly might cause Out-Of-Memory (OOM) on the default device (e.g., device 0) before sharding.</a:t>
            </a:r>
            <a:endParaRPr sz="1800"/>
          </a:p>
          <a:p>
            <a:pPr indent="-342900" lvl="0" marL="457200" rtl="0" algn="l">
              <a:lnSpc>
                <a:spcPct val="115000"/>
              </a:lnSpc>
              <a:spcBef>
                <a:spcPts val="1000"/>
              </a:spcBef>
              <a:spcAft>
                <a:spcPts val="0"/>
              </a:spcAft>
              <a:buSzPts val="1800"/>
              <a:buChar char="●"/>
            </a:pPr>
            <a:r>
              <a:rPr b="1" lang="en" sz="1800"/>
              <a:t>Solution</a:t>
            </a:r>
            <a:r>
              <a:rPr lang="en" sz="1800"/>
              <a:t>: Use </a:t>
            </a:r>
            <a:r>
              <a:rPr lang="en" sz="1800">
                <a:latin typeface="Roboto Mono Medium"/>
                <a:ea typeface="Roboto Mono Medium"/>
                <a:cs typeface="Roboto Mono Medium"/>
                <a:sym typeface="Roboto Mono Medium"/>
              </a:rPr>
              <a:t>@nnx.jit</a:t>
            </a:r>
            <a:r>
              <a:rPr lang="en" sz="1800"/>
              <a:t> (or </a:t>
            </a:r>
            <a:r>
              <a:rPr lang="en" sz="1800">
                <a:latin typeface="Roboto Mono Medium"/>
                <a:ea typeface="Roboto Mono Medium"/>
                <a:cs typeface="Roboto Mono Medium"/>
                <a:sym typeface="Roboto Mono Medium"/>
              </a:rPr>
              <a:t>@jax.jit</a:t>
            </a:r>
            <a:r>
              <a:rPr lang="en" sz="1800"/>
              <a:t> with Functional API) to orchestrate initialization and apply sharding constraints within the compiled function.</a:t>
            </a:r>
            <a:endParaRPr sz="1800"/>
          </a:p>
          <a:p>
            <a:pPr indent="-342900" lvl="0" marL="457200" rtl="0" algn="l">
              <a:lnSpc>
                <a:spcPct val="115000"/>
              </a:lnSpc>
              <a:spcBef>
                <a:spcPts val="1000"/>
              </a:spcBef>
              <a:spcAft>
                <a:spcPts val="0"/>
              </a:spcAft>
              <a:buSzPts val="1800"/>
              <a:buChar char="●"/>
            </a:pPr>
            <a:r>
              <a:rPr lang="en" sz="1800"/>
              <a:t>Steps Inside the Jitted Function:</a:t>
            </a:r>
            <a:endParaRPr sz="1800"/>
          </a:p>
          <a:p>
            <a:pPr indent="-342900" lvl="1" marL="914400" rtl="0" algn="l">
              <a:lnSpc>
                <a:spcPct val="115000"/>
              </a:lnSpc>
              <a:spcBef>
                <a:spcPts val="1000"/>
              </a:spcBef>
              <a:spcAft>
                <a:spcPts val="0"/>
              </a:spcAft>
              <a:buSzPts val="1800"/>
              <a:buChar char="○"/>
            </a:pPr>
            <a:r>
              <a:rPr lang="en" sz="1800"/>
              <a:t>1. Instantiate the unsharded NNX module (still uses metadata).</a:t>
            </a:r>
            <a:endParaRPr sz="1800"/>
          </a:p>
          <a:p>
            <a:pPr indent="-342900" lvl="1" marL="914400" rtl="0" algn="l">
              <a:lnSpc>
                <a:spcPct val="115000"/>
              </a:lnSpc>
              <a:spcBef>
                <a:spcPts val="1000"/>
              </a:spcBef>
              <a:spcAft>
                <a:spcPts val="1000"/>
              </a:spcAft>
              <a:buSzPts val="1800"/>
              <a:buChar char="○"/>
            </a:pPr>
            <a:r>
              <a:rPr lang="en" sz="1800"/>
              <a:t>2. Extract the functional State PyTree:</a:t>
            </a:r>
            <a:br>
              <a:rPr lang="en" sz="1800"/>
            </a:br>
            <a:r>
              <a:rPr lang="en" sz="1800">
                <a:latin typeface="Roboto Mono Medium"/>
                <a:ea typeface="Roboto Mono Medium"/>
                <a:cs typeface="Roboto Mono Medium"/>
                <a:sym typeface="Roboto Mono Medium"/>
              </a:rPr>
              <a:t>state = nnx.state(model)</a:t>
            </a:r>
            <a:r>
              <a:rPr lang="en" sz="1800"/>
              <a:t>.</a:t>
            </a:r>
            <a:endParaRPr sz="1800"/>
          </a:p>
        </p:txBody>
      </p:sp>
      <p:sp>
        <p:nvSpPr>
          <p:cNvPr id="1102" name="Google Shape;1102;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Workflow: The Sharded Initialization Function (1/3)</a:t>
            </a:r>
            <a:endParaRPr/>
          </a:p>
        </p:txBody>
      </p:sp>
      <p:pic>
        <p:nvPicPr>
          <p:cNvPr id="1103" name="Google Shape;1103;p106"/>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04" name="Google Shape;1104;p106"/>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049175"/>
            <a:ext cx="7831200" cy="14073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t>Scaling Up:</a:t>
            </a:r>
            <a:endParaRPr/>
          </a:p>
          <a:p>
            <a:pPr indent="0" lvl="0" marL="0" rtl="0" algn="l">
              <a:spcBef>
                <a:spcPts val="1000"/>
              </a:spcBef>
              <a:spcAft>
                <a:spcPts val="0"/>
              </a:spcAft>
              <a:buNone/>
            </a:pPr>
            <a:r>
              <a:rPr lang="en" sz="2400"/>
              <a:t>Sharding and Parallelism with JAX and Flax NNX</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Leveraging Explicit Sharding for Distributed Training</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107"/>
          <p:cNvSpPr txBox="1"/>
          <p:nvPr>
            <p:ph idx="1" type="body"/>
          </p:nvPr>
        </p:nvSpPr>
        <p:spPr>
          <a:xfrm>
            <a:off x="344500" y="1496175"/>
            <a:ext cx="84699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Steps Inside the Jitted Function (cont.):</a:t>
            </a:r>
            <a:endParaRPr sz="1800"/>
          </a:p>
          <a:p>
            <a:pPr indent="-342900" lvl="1" marL="914400" rtl="0" algn="l">
              <a:lnSpc>
                <a:spcPct val="115000"/>
              </a:lnSpc>
              <a:spcBef>
                <a:spcPts val="1000"/>
              </a:spcBef>
              <a:spcAft>
                <a:spcPts val="0"/>
              </a:spcAft>
              <a:buSzPts val="1800"/>
              <a:buChar char="○"/>
            </a:pPr>
            <a:r>
              <a:rPr lang="en" sz="1800"/>
              <a:t>3. Extract the PartitionSpec PyTree from metadata:</a:t>
            </a:r>
            <a:br>
              <a:rPr lang="en" sz="1800"/>
            </a:br>
            <a:r>
              <a:rPr lang="en" sz="1800">
                <a:latin typeface="Roboto Mono Medium"/>
                <a:ea typeface="Roboto Mono Medium"/>
                <a:cs typeface="Roboto Mono Medium"/>
                <a:sym typeface="Roboto Mono Medium"/>
              </a:rPr>
              <a:t>pspecs = nnx.spmd.get_partition_spec(state)</a:t>
            </a:r>
            <a:r>
              <a:rPr lang="en" sz="1800"/>
              <a:t>.</a:t>
            </a:r>
            <a:endParaRPr sz="1800"/>
          </a:p>
          <a:p>
            <a:pPr indent="-342900" lvl="1" marL="914400" rtl="0" algn="l">
              <a:lnSpc>
                <a:spcPct val="115000"/>
              </a:lnSpc>
              <a:spcBef>
                <a:spcPts val="1000"/>
              </a:spcBef>
              <a:spcAft>
                <a:spcPts val="1000"/>
              </a:spcAft>
              <a:buSzPts val="1800"/>
              <a:buChar char="○"/>
            </a:pPr>
            <a:r>
              <a:rPr lang="en" sz="1800"/>
              <a:t>4. Apply sharding constraints to the State:</a:t>
            </a:r>
            <a:br>
              <a:rPr lang="en" sz="1800"/>
            </a:br>
            <a:r>
              <a:rPr lang="en" sz="1800">
                <a:latin typeface="Roboto Mono Medium"/>
                <a:ea typeface="Roboto Mono Medium"/>
                <a:cs typeface="Roboto Mono Medium"/>
                <a:sym typeface="Roboto Mono Medium"/>
              </a:rPr>
              <a:t>sharded_state = jax.lax.with_sharding_constraint(</a:t>
            </a:r>
            <a:br>
              <a:rPr lang="en" sz="1800">
                <a:latin typeface="Roboto Mono Medium"/>
                <a:ea typeface="Roboto Mono Medium"/>
                <a:cs typeface="Roboto Mono Medium"/>
                <a:sym typeface="Roboto Mono Medium"/>
              </a:rPr>
            </a:br>
            <a:r>
              <a:rPr lang="en" sz="1800">
                <a:latin typeface="Roboto Mono Medium"/>
                <a:ea typeface="Roboto Mono Medium"/>
                <a:cs typeface="Roboto Mono Medium"/>
                <a:sym typeface="Roboto Mono Medium"/>
              </a:rPr>
              <a:t>                                       state, pspecs)</a:t>
            </a:r>
            <a:r>
              <a:rPr lang="en" sz="1800"/>
              <a:t>.</a:t>
            </a:r>
            <a:br>
              <a:rPr lang="en" sz="1800"/>
            </a:br>
            <a:r>
              <a:rPr lang="en" sz="1800"/>
              <a:t>This tells the compiler the desired final layout.</a:t>
            </a:r>
            <a:endParaRPr sz="1800"/>
          </a:p>
        </p:txBody>
      </p:sp>
      <p:sp>
        <p:nvSpPr>
          <p:cNvPr id="1110" name="Google Shape;1110;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Workflow: The Sharded Initialization Function (2/3)</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14" name="Shape 1114"/>
        <p:cNvGrpSpPr/>
        <p:nvPr/>
      </p:nvGrpSpPr>
      <p:grpSpPr>
        <a:xfrm>
          <a:off x="0" y="0"/>
          <a:ext cx="0" cy="0"/>
          <a:chOff x="0" y="0"/>
          <a:chExt cx="0" cy="0"/>
        </a:xfrm>
      </p:grpSpPr>
      <p:sp>
        <p:nvSpPr>
          <p:cNvPr id="1115" name="Google Shape;1115;p108"/>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the @nnx.jit function (continued from previous)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'model' and 'state'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flax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nnx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nnx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3. Extract PartitionSpec PyTree from metadata</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pspecs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nnx.spmd.get_partition_spec(state)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4. Apply constraints to the state 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This is where JAX/XLA plans the distribution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jax.lax.with_sharding_constraint(state, pspecs)</a:t>
            </a:r>
            <a:endParaRPr sz="1200">
              <a:solidFill>
                <a:srgbClr val="BDC4CC"/>
              </a:solidFill>
              <a:latin typeface="Roboto Mono"/>
              <a:ea typeface="Roboto Mono"/>
              <a:cs typeface="Roboto Mono"/>
              <a:sym typeface="Roboto Mono"/>
            </a:endParaRPr>
          </a:p>
        </p:txBody>
      </p:sp>
      <p:sp>
        <p:nvSpPr>
          <p:cNvPr id="1116" name="Google Shape;1116;p108"/>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Workflow: The Sharded Initialization Function (2/3)</a:t>
            </a:r>
            <a:endParaRPr>
              <a:solidFill>
                <a:schemeClr val="l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sp>
        <p:nvSpPr>
          <p:cNvPr id="1121" name="Google Shape;1121;p109"/>
          <p:cNvSpPr txBox="1"/>
          <p:nvPr>
            <p:ph idx="1" type="body"/>
          </p:nvPr>
        </p:nvSpPr>
        <p:spPr>
          <a:xfrm>
            <a:off x="344500" y="1496175"/>
            <a:ext cx="72717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Steps Inside the Jitted Function (cont.):</a:t>
            </a:r>
            <a:endParaRPr sz="1800"/>
          </a:p>
          <a:p>
            <a:pPr indent="-342900" lvl="1" marL="914400" rtl="0" algn="l">
              <a:lnSpc>
                <a:spcPct val="115000"/>
              </a:lnSpc>
              <a:spcBef>
                <a:spcPts val="1000"/>
              </a:spcBef>
              <a:spcAft>
                <a:spcPts val="0"/>
              </a:spcAft>
              <a:buSzPts val="1800"/>
              <a:buChar char="○"/>
            </a:pPr>
            <a:r>
              <a:rPr lang="en" sz="1800"/>
              <a:t>5. Update the original module object with the now sharded state:</a:t>
            </a:r>
            <a:br>
              <a:rPr lang="en" sz="1800"/>
            </a:br>
            <a:r>
              <a:rPr lang="en" sz="1800"/>
              <a:t>           </a:t>
            </a:r>
            <a:r>
              <a:rPr lang="en" sz="1800">
                <a:latin typeface="Roboto Mono Medium"/>
                <a:ea typeface="Roboto Mono Medium"/>
                <a:cs typeface="Roboto Mono Medium"/>
                <a:sym typeface="Roboto Mono Medium"/>
              </a:rPr>
              <a:t>nnx.update(model, sharded_state)</a:t>
            </a:r>
            <a:endParaRPr sz="1800"/>
          </a:p>
          <a:p>
            <a:pPr indent="-342900" lvl="1" marL="914400" rtl="0" algn="l">
              <a:lnSpc>
                <a:spcPct val="115000"/>
              </a:lnSpc>
              <a:spcBef>
                <a:spcPts val="1000"/>
              </a:spcBef>
              <a:spcAft>
                <a:spcPts val="0"/>
              </a:spcAft>
              <a:buSzPts val="1800"/>
              <a:buChar char="○"/>
            </a:pPr>
            <a:r>
              <a:rPr lang="en" sz="1800"/>
              <a:t>6. Return the model.</a:t>
            </a:r>
            <a:endParaRPr sz="1800"/>
          </a:p>
          <a:p>
            <a:pPr indent="-342900" lvl="0" marL="457200" rtl="0" algn="l">
              <a:lnSpc>
                <a:spcPct val="115000"/>
              </a:lnSpc>
              <a:spcBef>
                <a:spcPts val="1000"/>
              </a:spcBef>
              <a:spcAft>
                <a:spcPts val="1000"/>
              </a:spcAft>
              <a:buSzPts val="1800"/>
              <a:buChar char="●"/>
            </a:pPr>
            <a:r>
              <a:rPr b="1" lang="en" sz="1800"/>
              <a:t>Execution Context</a:t>
            </a:r>
            <a:r>
              <a:rPr lang="en" sz="1800"/>
              <a:t>: Call this jitted function within a </a:t>
            </a:r>
            <a:r>
              <a:rPr lang="en" sz="1800">
                <a:latin typeface="Roboto Mono Medium"/>
                <a:ea typeface="Roboto Mono Medium"/>
                <a:cs typeface="Roboto Mono Medium"/>
                <a:sym typeface="Roboto Mono Medium"/>
              </a:rPr>
              <a:t>jax.sharding.Mesh</a:t>
            </a:r>
            <a:r>
              <a:rPr lang="en" sz="1800"/>
              <a:t> context to actually do the sharding.</a:t>
            </a:r>
            <a:endParaRPr sz="1800"/>
          </a:p>
        </p:txBody>
      </p:sp>
      <p:sp>
        <p:nvSpPr>
          <p:cNvPr id="1122" name="Google Shape;1122;p10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Workflow: The Sharded Initialization Function (3/3)</a:t>
            </a:r>
            <a:endParaRPr/>
          </a:p>
        </p:txBody>
      </p:sp>
      <p:pic>
        <p:nvPicPr>
          <p:cNvPr id="1123" name="Google Shape;1123;p109"/>
          <p:cNvPicPr preferRelativeResize="0"/>
          <p:nvPr/>
        </p:nvPicPr>
        <p:blipFill>
          <a:blip r:embed="rId3">
            <a:alphaModFix/>
          </a:blip>
          <a:stretch>
            <a:fillRect/>
          </a:stretch>
        </p:blipFill>
        <p:spPr>
          <a:xfrm>
            <a:off x="7674774" y="3300900"/>
            <a:ext cx="1351675" cy="783972"/>
          </a:xfrm>
          <a:prstGeom prst="rect">
            <a:avLst/>
          </a:prstGeom>
          <a:noFill/>
          <a:ln>
            <a:noFill/>
          </a:ln>
        </p:spPr>
      </p:pic>
      <p:pic>
        <p:nvPicPr>
          <p:cNvPr id="1124" name="Google Shape;1124;p109"/>
          <p:cNvPicPr preferRelativeResize="0"/>
          <p:nvPr/>
        </p:nvPicPr>
        <p:blipFill>
          <a:blip r:embed="rId4">
            <a:alphaModFix/>
          </a:blip>
          <a:stretch>
            <a:fillRect/>
          </a:stretch>
        </p:blipFill>
        <p:spPr>
          <a:xfrm>
            <a:off x="7674775" y="1410650"/>
            <a:ext cx="1351675" cy="13516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28" name="Shape 1128"/>
        <p:cNvGrpSpPr/>
        <p:nvPr/>
      </p:nvGrpSpPr>
      <p:grpSpPr>
        <a:xfrm>
          <a:off x="0" y="0"/>
          <a:ext cx="0" cy="0"/>
          <a:chOff x="0" y="0"/>
          <a:chExt cx="0" cy="0"/>
        </a:xfrm>
      </p:grpSpPr>
      <p:sp>
        <p:nvSpPr>
          <p:cNvPr id="1129" name="Google Shape;1129;p110"/>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r>
              <a:rPr lang="en" sz="1200">
                <a:solidFill>
                  <a:srgbClr val="F06292"/>
                </a:solidFill>
                <a:latin typeface="Roboto Mono"/>
                <a:ea typeface="Roboto Mono"/>
                <a:cs typeface="Roboto Mono"/>
                <a:sym typeface="Roboto Mono"/>
              </a:rPr>
              <a:t> # Decorate the whole initialization function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create_sharded_model</a:t>
            </a:r>
            <a:r>
              <a:rPr lang="en" sz="1200">
                <a:solidFill>
                  <a:srgbClr val="ECEFF1"/>
                </a:solidFill>
                <a:latin typeface="Roboto Mono"/>
                <a:ea typeface="Roboto Mono"/>
                <a:cs typeface="Roboto Mono"/>
                <a:sym typeface="Roboto Mono"/>
              </a:rPr>
              <a:t>(model_args...):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MyNNXModule(</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Step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nnx.state(model) </a:t>
            </a:r>
            <a:r>
              <a:rPr lang="en" sz="1200">
                <a:solidFill>
                  <a:srgbClr val="F06292"/>
                </a:solidFill>
                <a:latin typeface="Roboto Mono"/>
                <a:ea typeface="Roboto Mono"/>
                <a:cs typeface="Roboto Mono"/>
                <a:sym typeface="Roboto Mono"/>
              </a:rPr>
              <a:t># Step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pspecs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nnx.spmd.get_partition_spec(state) </a:t>
            </a:r>
            <a:r>
              <a:rPr lang="en" sz="1200">
                <a:solidFill>
                  <a:srgbClr val="F06292"/>
                </a:solidFill>
                <a:latin typeface="Roboto Mono"/>
                <a:ea typeface="Roboto Mono"/>
                <a:cs typeface="Roboto Mono"/>
                <a:sym typeface="Roboto Mono"/>
              </a:rPr>
              <a:t># Step 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jax.lax.with_sharding_constraint(state, pspecs) </a:t>
            </a:r>
            <a:r>
              <a:rPr lang="en" sz="1200">
                <a:solidFill>
                  <a:srgbClr val="F06292"/>
                </a:solidFill>
                <a:latin typeface="Roboto Mono"/>
                <a:ea typeface="Roboto Mono"/>
                <a:cs typeface="Roboto Mono"/>
                <a:sym typeface="Roboto Mono"/>
              </a:rPr>
              <a:t># Step 4</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nnx.update(model, sharded_state) </a:t>
            </a:r>
            <a:r>
              <a:rPr lang="en" sz="1200">
                <a:solidFill>
                  <a:srgbClr val="F06292"/>
                </a:solidFill>
                <a:latin typeface="Roboto Mono"/>
                <a:ea typeface="Roboto Mono"/>
                <a:cs typeface="Roboto Mono"/>
                <a:sym typeface="Roboto Mono"/>
              </a:rPr>
              <a:t># Step 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model </a:t>
            </a:r>
            <a:r>
              <a:rPr lang="en" sz="1200">
                <a:solidFill>
                  <a:srgbClr val="F06292"/>
                </a:solidFill>
                <a:latin typeface="Roboto Mono"/>
                <a:ea typeface="Roboto Mono"/>
                <a:cs typeface="Roboto Mono"/>
                <a:sym typeface="Roboto Mono"/>
              </a:rPr>
              <a:t># Step 6</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Execution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'mesh' is defined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with</a:t>
            </a:r>
            <a:r>
              <a:rPr lang="en" sz="1200">
                <a:solidFill>
                  <a:srgbClr val="ECEFF1"/>
                </a:solidFill>
                <a:latin typeface="Roboto Mono"/>
                <a:ea typeface="Roboto Mono"/>
                <a:cs typeface="Roboto Mono"/>
                <a:sym typeface="Roboto Mono"/>
              </a:rPr>
              <a:t> mesh: </a:t>
            </a:r>
            <a:r>
              <a:rPr lang="en" sz="1200">
                <a:solidFill>
                  <a:srgbClr val="F06292"/>
                </a:solidFill>
                <a:latin typeface="Roboto Mono"/>
                <a:ea typeface="Roboto Mono"/>
                <a:cs typeface="Roboto Mono"/>
                <a:sym typeface="Roboto Mono"/>
              </a:rPr>
              <a:t># Step 7: Execute within the mesh context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sharded_model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create_sharded_model(args</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BDC4CC"/>
              </a:solidFill>
              <a:latin typeface="Roboto Mono"/>
              <a:ea typeface="Roboto Mono"/>
              <a:cs typeface="Roboto Mono"/>
              <a:sym typeface="Roboto Mono"/>
            </a:endParaRPr>
          </a:p>
        </p:txBody>
      </p:sp>
      <p:sp>
        <p:nvSpPr>
          <p:cNvPr id="1130" name="Google Shape;1130;p110"/>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Workflow: The Sharded Initialization Function (3/3)</a:t>
            </a:r>
            <a:endParaRPr>
              <a:solidFill>
                <a:schemeClr val="lt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111"/>
          <p:cNvSpPr txBox="1"/>
          <p:nvPr>
            <p:ph idx="1" type="body"/>
          </p:nvPr>
        </p:nvSpPr>
        <p:spPr>
          <a:xfrm>
            <a:off x="344500" y="1115175"/>
            <a:ext cx="67443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Concept</a:t>
            </a:r>
            <a:r>
              <a:rPr lang="en" sz="1800"/>
              <a:t>: Annotate sharding using semantic names ('batch', 'embed', 'hidden') instead of physical mesh axes ('data', 'model').</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sharding_rules</a:t>
            </a:r>
            <a:r>
              <a:rPr lang="en" sz="1800"/>
              <a:t>: A mapping (tuple of pairs) defining how logical axes map to physical mesh axes. E.g., ('batch', 'data'), ('hidden', 'model').</a:t>
            </a:r>
            <a:endParaRPr sz="1800"/>
          </a:p>
          <a:p>
            <a:pPr indent="-342900" lvl="0" marL="457200" rtl="0" algn="l">
              <a:lnSpc>
                <a:spcPct val="115000"/>
              </a:lnSpc>
              <a:spcBef>
                <a:spcPts val="1000"/>
              </a:spcBef>
              <a:spcAft>
                <a:spcPts val="0"/>
              </a:spcAft>
              <a:buSzPts val="1800"/>
              <a:buChar char="●"/>
            </a:pPr>
            <a:r>
              <a:rPr b="1" lang="en" sz="1800"/>
              <a:t>Usage</a:t>
            </a:r>
            <a:r>
              <a:rPr lang="en" sz="1800"/>
              <a:t>: Provide rules via</a:t>
            </a:r>
            <a:br>
              <a:rPr lang="en" sz="1800"/>
            </a:br>
            <a:r>
              <a:rPr lang="en" sz="1800">
                <a:latin typeface="Roboto Mono Medium"/>
                <a:ea typeface="Roboto Mono Medium"/>
                <a:cs typeface="Roboto Mono Medium"/>
                <a:sym typeface="Roboto Mono Medium"/>
              </a:rPr>
              <a:t>nnx.with_metadata(..., sharding_rules=...)</a:t>
            </a:r>
            <a:br>
              <a:rPr lang="en" sz="1800"/>
            </a:br>
            <a:r>
              <a:rPr lang="en" sz="1800"/>
              <a:t>or attach later to </a:t>
            </a:r>
            <a:r>
              <a:rPr lang="en" sz="1800">
                <a:latin typeface="Roboto Mono Medium"/>
                <a:ea typeface="Roboto Mono Medium"/>
                <a:cs typeface="Roboto Mono Medium"/>
                <a:sym typeface="Roboto Mono Medium"/>
              </a:rPr>
              <a:t>VariableState</a:t>
            </a:r>
            <a:r>
              <a:rPr lang="en" sz="1800"/>
              <a:t>.</a:t>
            </a:r>
            <a:endParaRPr sz="1800"/>
          </a:p>
          <a:p>
            <a:pPr indent="-342900" lvl="0" marL="457200" rtl="0" algn="l">
              <a:lnSpc>
                <a:spcPct val="115000"/>
              </a:lnSpc>
              <a:spcBef>
                <a:spcPts val="1000"/>
              </a:spcBef>
              <a:spcAft>
                <a:spcPts val="1000"/>
              </a:spcAft>
              <a:buSzPts val="1800"/>
              <a:buChar char="●"/>
            </a:pPr>
            <a:r>
              <a:rPr b="1" lang="en" sz="1800"/>
              <a:t>Benefit</a:t>
            </a:r>
            <a:r>
              <a:rPr lang="en" sz="1800"/>
              <a:t>: Decouples model definition from specific hardware layout.</a:t>
            </a:r>
            <a:endParaRPr sz="1800"/>
          </a:p>
        </p:txBody>
      </p:sp>
      <p:sp>
        <p:nvSpPr>
          <p:cNvPr id="1136" name="Google Shape;1136;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Logical Axis Naming</a:t>
            </a:r>
            <a:endParaRPr/>
          </a:p>
        </p:txBody>
      </p:sp>
      <p:pic>
        <p:nvPicPr>
          <p:cNvPr id="1137" name="Google Shape;1137;p111"/>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38" name="Google Shape;1138;p111"/>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42" name="Shape 1142"/>
        <p:cNvGrpSpPr/>
        <p:nvPr/>
      </p:nvGrpSpPr>
      <p:grpSpPr>
        <a:xfrm>
          <a:off x="0" y="0"/>
          <a:ext cx="0" cy="0"/>
          <a:chOff x="0" y="0"/>
          <a:chExt cx="0" cy="0"/>
        </a:xfrm>
      </p:grpSpPr>
      <p:sp>
        <p:nvSpPr>
          <p:cNvPr id="1143" name="Google Shape;1143;p112"/>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The mapping from alias annotation to the device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sharding_rules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'hidden'</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'embed'</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LogicalDotReluDot</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depth: int,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init_fn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nnx.initializers.lecun_normal()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Initialize a sublayer `self.dot1`.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.dot1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depth, depth,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nnx.with_metadata(</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Provide the sharding rules here.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init_fn, </a:t>
            </a:r>
            <a:r>
              <a:rPr lang="en" sz="1200">
                <a:solidFill>
                  <a:srgbClr val="FBC02D"/>
                </a:solidFill>
                <a:latin typeface="Roboto Mono"/>
                <a:ea typeface="Roboto Mono"/>
                <a:cs typeface="Roboto Mono"/>
                <a:sym typeface="Roboto Mono"/>
              </a:rPr>
              <a:t>sharding</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'embed'</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'hidden'</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sharding_rules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sharding_rules),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use_bias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False</a:t>
            </a:r>
            <a:r>
              <a:rPr lang="en" sz="1200">
                <a:solidFill>
                  <a:srgbClr val="ECEFF1"/>
                </a:solidFill>
                <a:latin typeface="Roboto Mono"/>
                <a:ea typeface="Roboto Mono"/>
                <a:cs typeface="Roboto Mono"/>
                <a:sym typeface="Roboto Mono"/>
              </a:rPr>
              <a:t>,</a:t>
            </a:r>
            <a:r>
              <a:rPr lang="en" sz="1200">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solidFill>
                <a:srgbClr val="BDC4CC"/>
              </a:solidFill>
              <a:latin typeface="Roboto Mono"/>
              <a:ea typeface="Roboto Mono"/>
              <a:cs typeface="Roboto Mono"/>
              <a:sym typeface="Roboto Mono"/>
            </a:endParaRPr>
          </a:p>
        </p:txBody>
      </p:sp>
      <p:sp>
        <p:nvSpPr>
          <p:cNvPr id="1144" name="Google Shape;1144;p112"/>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Using sharding_rules</a:t>
            </a:r>
            <a:endParaRPr>
              <a:solidFill>
                <a:schemeClr val="lt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113"/>
          <p:cNvSpPr txBox="1"/>
          <p:nvPr>
            <p:ph idx="1" type="body"/>
          </p:nvPr>
        </p:nvSpPr>
        <p:spPr>
          <a:xfrm>
            <a:off x="344500" y="1496175"/>
            <a:ext cx="6678300" cy="2948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Shard Input Data</a:t>
            </a:r>
            <a:r>
              <a:rPr lang="en" sz="1800"/>
              <a:t>: Use </a:t>
            </a:r>
            <a:r>
              <a:rPr lang="en" sz="1800">
                <a:latin typeface="Roboto Mono Medium"/>
                <a:ea typeface="Roboto Mono Medium"/>
                <a:cs typeface="Roboto Mono Medium"/>
                <a:sym typeface="Roboto Mono Medium"/>
              </a:rPr>
              <a:t>jax.device_put</a:t>
            </a:r>
            <a:r>
              <a:rPr lang="en" sz="1800"/>
              <a:t> with the appropriate </a:t>
            </a:r>
            <a:r>
              <a:rPr lang="en" sz="1800">
                <a:latin typeface="Roboto Mono Medium"/>
                <a:ea typeface="Roboto Mono Medium"/>
                <a:cs typeface="Roboto Mono Medium"/>
                <a:sym typeface="Roboto Mono Medium"/>
              </a:rPr>
              <a:t>NamedSharding</a:t>
            </a:r>
            <a:r>
              <a:rPr lang="en" sz="1800"/>
              <a:t> (e.g., </a:t>
            </a:r>
            <a:r>
              <a:rPr lang="en" sz="1800">
                <a:latin typeface="Roboto Mono Medium"/>
                <a:ea typeface="Roboto Mono Medium"/>
                <a:cs typeface="Roboto Mono Medium"/>
                <a:sym typeface="Roboto Mono Medium"/>
              </a:rPr>
              <a:t>P('data', None)</a:t>
            </a:r>
            <a:r>
              <a:rPr lang="en" sz="1800"/>
              <a:t>) for each batch before the training step.</a:t>
            </a:r>
            <a:endParaRPr sz="1800"/>
          </a:p>
          <a:p>
            <a:pPr indent="-342900" lvl="0" marL="457200" rtl="0" algn="l">
              <a:lnSpc>
                <a:spcPct val="115000"/>
              </a:lnSpc>
              <a:spcBef>
                <a:spcPts val="1000"/>
              </a:spcBef>
              <a:spcAft>
                <a:spcPts val="0"/>
              </a:spcAft>
              <a:buSzPts val="1800"/>
              <a:buChar char="●"/>
            </a:pPr>
            <a:r>
              <a:rPr b="1" lang="en" sz="1800"/>
              <a:t>Compile Training Step</a:t>
            </a:r>
            <a:r>
              <a:rPr lang="en" sz="1800"/>
              <a:t>: Wrap the main logic (forward, loss, grads, update) in a function decorated with </a:t>
            </a:r>
            <a:r>
              <a:rPr lang="en" sz="1800">
                <a:latin typeface="Roboto Mono Medium"/>
                <a:ea typeface="Roboto Mono Medium"/>
                <a:cs typeface="Roboto Mono Medium"/>
                <a:sym typeface="Roboto Mono Medium"/>
              </a:rPr>
              <a:t>@nnx.jit</a:t>
            </a:r>
            <a:r>
              <a:rPr lang="en" sz="1800"/>
              <a:t>.</a:t>
            </a:r>
            <a:endParaRPr sz="1800"/>
          </a:p>
          <a:p>
            <a:pPr indent="-342900" lvl="0" marL="457200" rtl="0" algn="l">
              <a:lnSpc>
                <a:spcPct val="115000"/>
              </a:lnSpc>
              <a:spcBef>
                <a:spcPts val="1000"/>
              </a:spcBef>
              <a:spcAft>
                <a:spcPts val="1000"/>
              </a:spcAft>
              <a:buSzPts val="1800"/>
              <a:buChar char="●"/>
            </a:pPr>
            <a:r>
              <a:rPr b="1" lang="en" sz="1800"/>
              <a:t>NNX State Management</a:t>
            </a:r>
            <a:r>
              <a:rPr lang="en" sz="1800"/>
              <a:t>: </a:t>
            </a:r>
            <a:r>
              <a:rPr lang="en" sz="1800">
                <a:latin typeface="Roboto Mono Medium"/>
                <a:ea typeface="Roboto Mono Medium"/>
                <a:cs typeface="Roboto Mono Medium"/>
                <a:sym typeface="Roboto Mono Medium"/>
              </a:rPr>
              <a:t>nnx.jit</a:t>
            </a:r>
            <a:r>
              <a:rPr lang="en" sz="1800"/>
              <a:t> automatically handles passing the sharded model state in and propagating updates (parameters, optimizer state) back out.</a:t>
            </a:r>
            <a:endParaRPr sz="1800"/>
          </a:p>
        </p:txBody>
      </p:sp>
      <p:sp>
        <p:nvSpPr>
          <p:cNvPr id="1150" name="Google Shape;1150;p11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Building the Distributed Training Loop (1/2)</a:t>
            </a:r>
            <a:endParaRPr/>
          </a:p>
        </p:txBody>
      </p:sp>
      <p:pic>
        <p:nvPicPr>
          <p:cNvPr id="1151" name="Google Shape;1151;p113"/>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52" name="Google Shape;1152;p113"/>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56" name="Shape 1156"/>
        <p:cNvGrpSpPr/>
        <p:nvPr/>
      </p:nvGrpSpPr>
      <p:grpSpPr>
        <a:xfrm>
          <a:off x="0" y="0"/>
          <a:ext cx="0" cy="0"/>
          <a:chOff x="0" y="0"/>
          <a:chExt cx="0" cy="0"/>
        </a:xfrm>
      </p:grpSpPr>
      <p:sp>
        <p:nvSpPr>
          <p:cNvPr id="1157" name="Google Shape;1157;p114"/>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training loop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NamedSharding, PartitionSpec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'mesh' defined</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input_sharding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NamedSharding(mesh, P('data', None))</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numpy_batch, numpy_labels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get_next_batch() </a:t>
            </a:r>
            <a:r>
              <a:rPr lang="en" sz="1200">
                <a:solidFill>
                  <a:srgbClr val="F06292"/>
                </a:solidFill>
                <a:latin typeface="Roboto Mono"/>
                <a:ea typeface="Roboto Mono"/>
                <a:cs typeface="Roboto Mono"/>
                <a:sym typeface="Roboto Mono"/>
              </a:rPr>
              <a:t># Assume defined somewhere</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jax.device_put(numpy_batch, input_sharding)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Assuming labels are 1D, shard batch 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label_sharding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sharded_labels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jax.device_put(numpy_labels, label_sharding)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Call the compiled train_step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train_step(sharded_model, optimizer, sharded_batch, sharded_labels)</a:t>
            </a:r>
            <a:endParaRPr sz="1200">
              <a:solidFill>
                <a:srgbClr val="BDC4CC"/>
              </a:solidFill>
              <a:latin typeface="Roboto Mono"/>
              <a:ea typeface="Roboto Mono"/>
              <a:cs typeface="Roboto Mono"/>
              <a:sym typeface="Roboto Mono"/>
            </a:endParaRPr>
          </a:p>
        </p:txBody>
      </p:sp>
      <p:sp>
        <p:nvSpPr>
          <p:cNvPr id="1158" name="Google Shape;1158;p114"/>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Building the Distributed Training Loop (1/2)</a:t>
            </a:r>
            <a:endParaRPr>
              <a:solidFill>
                <a:schemeClr val="lt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2" name="Shape 1162"/>
        <p:cNvGrpSpPr/>
        <p:nvPr/>
      </p:nvGrpSpPr>
      <p:grpSpPr>
        <a:xfrm>
          <a:off x="0" y="0"/>
          <a:ext cx="0" cy="0"/>
          <a:chOff x="0" y="0"/>
          <a:chExt cx="0" cy="0"/>
        </a:xfrm>
      </p:grpSpPr>
      <p:sp>
        <p:nvSpPr>
          <p:cNvPr id="1163" name="Google Shape;1163;p115"/>
          <p:cNvSpPr txBox="1"/>
          <p:nvPr>
            <p:ph idx="1" type="body"/>
          </p:nvPr>
        </p:nvSpPr>
        <p:spPr>
          <a:xfrm>
            <a:off x="344500" y="1496175"/>
            <a:ext cx="6634500" cy="3138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Loss &amp; Gradients</a:t>
            </a:r>
            <a:r>
              <a:rPr lang="en" sz="1800"/>
              <a:t>: Use </a:t>
            </a:r>
            <a:r>
              <a:rPr lang="en" sz="1800">
                <a:latin typeface="Roboto Mono Medium"/>
                <a:ea typeface="Roboto Mono Medium"/>
                <a:cs typeface="Roboto Mono Medium"/>
                <a:sym typeface="Roboto Mono Medium"/>
              </a:rPr>
              <a:t>nnx.value_and_grad</a:t>
            </a:r>
            <a:r>
              <a:rPr lang="en" sz="1800"/>
              <a:t> (or </a:t>
            </a:r>
            <a:r>
              <a:rPr lang="en" sz="1800">
                <a:latin typeface="Roboto Mono Medium"/>
                <a:ea typeface="Roboto Mono Medium"/>
                <a:cs typeface="Roboto Mono Medium"/>
                <a:sym typeface="Roboto Mono Medium"/>
              </a:rPr>
              <a:t>nnx.grad</a:t>
            </a:r>
            <a:r>
              <a:rPr lang="en" sz="1800"/>
              <a:t>). JAX AutoDiff works with sharded values, automatically inserting communication (e.g., gradient all-reduce).</a:t>
            </a:r>
            <a:endParaRPr sz="1800"/>
          </a:p>
          <a:p>
            <a:pPr indent="-342900" lvl="0" marL="457200" rtl="0" algn="l">
              <a:lnSpc>
                <a:spcPct val="115000"/>
              </a:lnSpc>
              <a:spcBef>
                <a:spcPts val="1000"/>
              </a:spcBef>
              <a:spcAft>
                <a:spcPts val="1000"/>
              </a:spcAft>
              <a:buSzPts val="1800"/>
              <a:buChar char="●"/>
            </a:pPr>
            <a:r>
              <a:rPr b="1" lang="en" sz="1800"/>
              <a:t>Optimizer Updates</a:t>
            </a:r>
            <a:r>
              <a:rPr lang="en" sz="1800"/>
              <a:t>: Call </a:t>
            </a:r>
            <a:r>
              <a:rPr lang="en" sz="1800">
                <a:latin typeface="Roboto Mono Medium"/>
                <a:ea typeface="Roboto Mono Medium"/>
                <a:cs typeface="Roboto Mono Medium"/>
                <a:sym typeface="Roboto Mono Medium"/>
              </a:rPr>
              <a:t>optimizer.update(grads)</a:t>
            </a:r>
            <a:r>
              <a:rPr lang="en" sz="1800"/>
              <a:t>. The </a:t>
            </a:r>
            <a:r>
              <a:rPr lang="en" sz="1800">
                <a:latin typeface="Roboto Mono Medium"/>
                <a:ea typeface="Roboto Mono Medium"/>
                <a:cs typeface="Roboto Mono Medium"/>
                <a:sym typeface="Roboto Mono Medium"/>
              </a:rPr>
              <a:t>nnx.Optimizer</a:t>
            </a:r>
            <a:r>
              <a:rPr lang="en" sz="1800"/>
              <a:t> typically holds references to the sharded parameters and applies updates in a distributed manner. Optimizer state (like momentum) should also be sharded.</a:t>
            </a:r>
            <a:endParaRPr sz="1800"/>
          </a:p>
        </p:txBody>
      </p:sp>
      <p:sp>
        <p:nvSpPr>
          <p:cNvPr id="1164" name="Google Shape;1164;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Building the Distributed Training Loop (2/2)</a:t>
            </a:r>
            <a:endParaRPr/>
          </a:p>
        </p:txBody>
      </p:sp>
      <p:pic>
        <p:nvPicPr>
          <p:cNvPr id="1165" name="Google Shape;1165;p115"/>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66" name="Google Shape;1166;p115"/>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70" name="Shape 1170"/>
        <p:cNvGrpSpPr/>
        <p:nvPr/>
      </p:nvGrpSpPr>
      <p:grpSpPr>
        <a:xfrm>
          <a:off x="0" y="0"/>
          <a:ext cx="0" cy="0"/>
          <a:chOff x="0" y="0"/>
          <a:chExt cx="0" cy="0"/>
        </a:xfrm>
      </p:grpSpPr>
      <p:sp>
        <p:nvSpPr>
          <p:cNvPr id="1171" name="Google Shape;1171;p116"/>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sharded_model, optimizer are NNX objects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r>
              <a:rPr lang="en" sz="1200">
                <a:solidFill>
                  <a:srgbClr val="F06292"/>
                </a:solidFill>
                <a:latin typeface="Roboto Mono"/>
                <a:ea typeface="Roboto Mono"/>
                <a:cs typeface="Roboto Mono"/>
                <a:sym typeface="Roboto Mono"/>
              </a:rPr>
              <a:t> # Compile the entire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train_step</a:t>
            </a:r>
            <a:r>
              <a:rPr lang="en" sz="1200">
                <a:solidFill>
                  <a:srgbClr val="ECEFF1"/>
                </a:solidFill>
                <a:latin typeface="Roboto Mono"/>
                <a:ea typeface="Roboto Mono"/>
                <a:cs typeface="Roboto Mono"/>
                <a:sym typeface="Roboto Mono"/>
              </a:rPr>
              <a:t>(model, optimizer, batch, labels):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CE93D8"/>
                </a:solidFill>
                <a:latin typeface="Roboto Mono"/>
                <a:ea typeface="Roboto Mono"/>
                <a:cs typeface="Roboto Mono"/>
                <a:sym typeface="Roboto Mono"/>
              </a:rPr>
              <a:t> loss_fn</a:t>
            </a:r>
            <a:r>
              <a:rPr lang="en" sz="1200">
                <a:solidFill>
                  <a:srgbClr val="ECEFF1"/>
                </a:solidFill>
                <a:latin typeface="Roboto Mono"/>
                <a:ea typeface="Roboto Mono"/>
                <a:cs typeface="Roboto Mono"/>
                <a:sym typeface="Roboto Mono"/>
              </a:rPr>
              <a:t>(model_stateful): </a:t>
            </a:r>
            <a:r>
              <a:rPr lang="en" sz="1200">
                <a:solidFill>
                  <a:srgbClr val="F06292"/>
                </a:solidFill>
                <a:latin typeface="Roboto Mono"/>
                <a:ea typeface="Roboto Mono"/>
                <a:cs typeface="Roboto Mono"/>
                <a:sym typeface="Roboto Mono"/>
              </a:rPr>
              <a:t># loss_fn operates on the stateful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logits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model_stateful(batch) </a:t>
            </a:r>
            <a:r>
              <a:rPr lang="en" sz="1200">
                <a:solidFill>
                  <a:srgbClr val="F06292"/>
                </a:solidFill>
                <a:latin typeface="Roboto Mono"/>
                <a:ea typeface="Roboto Mono"/>
                <a:cs typeface="Roboto Mono"/>
                <a:sym typeface="Roboto Mono"/>
              </a:rPr>
              <a:t># Forward pass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jnp.mean(optax.softmax_cross_entropy_with_integer_labels(logits, labels))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loss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nnx.value_and_grad handles model state correctly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loss_val, grads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nnx.value_and_grad(loss_fn)(model)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Optimizer updates model params (and its own state) in-place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optimizer.update(grads)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loss_val</a:t>
            </a:r>
            <a:endParaRPr sz="1200">
              <a:solidFill>
                <a:srgbClr val="BDC4CC"/>
              </a:solidFill>
              <a:latin typeface="Roboto Mono"/>
              <a:ea typeface="Roboto Mono"/>
              <a:cs typeface="Roboto Mono"/>
              <a:sym typeface="Roboto Mono"/>
            </a:endParaRPr>
          </a:p>
        </p:txBody>
      </p:sp>
      <p:sp>
        <p:nvSpPr>
          <p:cNvPr id="1172" name="Google Shape;1172;p116"/>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Building the Distributed Training Loop (2/2)</a:t>
            </a:r>
            <a:endParaRPr>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14961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Model Scale</a:t>
            </a:r>
            <a:r>
              <a:rPr lang="en" sz="1800"/>
              <a:t>: Models now have billions or trillions of parameters, exceeding single GPU/TPU memory.</a:t>
            </a:r>
            <a:endParaRPr sz="1800"/>
          </a:p>
          <a:p>
            <a:pPr indent="-342900" lvl="0" marL="457200" rtl="0" algn="l">
              <a:lnSpc>
                <a:spcPct val="115000"/>
              </a:lnSpc>
              <a:spcBef>
                <a:spcPts val="1000"/>
              </a:spcBef>
              <a:spcAft>
                <a:spcPts val="0"/>
              </a:spcAft>
              <a:buSzPts val="1800"/>
              <a:buChar char="●"/>
            </a:pPr>
            <a:r>
              <a:rPr b="1" lang="en" sz="1800"/>
              <a:t>Data Scale</a:t>
            </a:r>
            <a:r>
              <a:rPr lang="en" sz="1800"/>
              <a:t>: Training datasets are massive, requiring parallel processing.</a:t>
            </a:r>
            <a:endParaRPr sz="1800"/>
          </a:p>
          <a:p>
            <a:pPr indent="-342900" lvl="0" marL="457200" rtl="0" algn="l">
              <a:lnSpc>
                <a:spcPct val="115000"/>
              </a:lnSpc>
              <a:spcBef>
                <a:spcPts val="1000"/>
              </a:spcBef>
              <a:spcAft>
                <a:spcPts val="0"/>
              </a:spcAft>
              <a:buSzPts val="1800"/>
              <a:buChar char="●"/>
            </a:pPr>
            <a:r>
              <a:rPr b="1" lang="en" sz="1800"/>
              <a:t>Faster Training</a:t>
            </a:r>
            <a:r>
              <a:rPr lang="en" sz="1800"/>
              <a:t>: Distributing computation across many devices significantly reduces training time.</a:t>
            </a:r>
            <a:endParaRPr sz="1800"/>
          </a:p>
          <a:p>
            <a:pPr indent="-342900" lvl="0" marL="457200" rtl="0" algn="l">
              <a:lnSpc>
                <a:spcPct val="115000"/>
              </a:lnSpc>
              <a:spcBef>
                <a:spcPts val="1000"/>
              </a:spcBef>
              <a:spcAft>
                <a:spcPts val="1000"/>
              </a:spcAft>
              <a:buSzPts val="1800"/>
              <a:buChar char="●"/>
            </a:pPr>
            <a:r>
              <a:rPr b="1" lang="en" sz="1800"/>
              <a:t>The JAX Approach</a:t>
            </a:r>
            <a:r>
              <a:rPr lang="en" sz="1800"/>
              <a:t>: SPMD: Write a Single Program, let JAX/XLA compile it to run on Multiple Data shards across devices.</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Distributed Training?</a:t>
            </a:r>
            <a:endParaRPr/>
          </a:p>
        </p:txBody>
      </p:sp>
      <p:pic>
        <p:nvPicPr>
          <p:cNvPr id="912" name="Google Shape;912;p90"/>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913" name="Google Shape;913;p90"/>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6" name="Shape 1176"/>
        <p:cNvGrpSpPr/>
        <p:nvPr/>
      </p:nvGrpSpPr>
      <p:grpSpPr>
        <a:xfrm>
          <a:off x="0" y="0"/>
          <a:ext cx="0" cy="0"/>
          <a:chOff x="0" y="0"/>
          <a:chExt cx="0" cy="0"/>
        </a:xfrm>
      </p:grpSpPr>
      <p:sp>
        <p:nvSpPr>
          <p:cNvPr id="1177" name="Google Shape;1177;p117"/>
          <p:cNvSpPr txBox="1"/>
          <p:nvPr>
            <p:ph idx="1" type="body"/>
          </p:nvPr>
        </p:nvSpPr>
        <p:spPr>
          <a:xfrm>
            <a:off x="344500" y="962775"/>
            <a:ext cx="67968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Need for Efficient Data Loading</a:t>
            </a:r>
            <a:r>
              <a:rPr lang="en" sz="1800"/>
              <a:t>: Essential for maximizing hardware utilization in distributed settings.</a:t>
            </a:r>
            <a:endParaRPr sz="1800"/>
          </a:p>
          <a:p>
            <a:pPr indent="-342900" lvl="0" marL="457200" rtl="0" algn="l">
              <a:lnSpc>
                <a:spcPct val="115000"/>
              </a:lnSpc>
              <a:spcBef>
                <a:spcPts val="1000"/>
              </a:spcBef>
              <a:spcAft>
                <a:spcPts val="0"/>
              </a:spcAft>
              <a:buSzPts val="1800"/>
              <a:buChar char="●"/>
            </a:pPr>
            <a:r>
              <a:rPr b="1" lang="en" sz="1800"/>
              <a:t>Grain</a:t>
            </a:r>
            <a:r>
              <a:rPr lang="en" sz="1800"/>
              <a:t>: Google's library for high-performance, deterministic data loading in JAX.</a:t>
            </a:r>
            <a:endParaRPr sz="1800"/>
          </a:p>
          <a:p>
            <a:pPr indent="-342900" lvl="0" marL="457200" rtl="0" algn="l">
              <a:lnSpc>
                <a:spcPct val="115000"/>
              </a:lnSpc>
              <a:spcBef>
                <a:spcPts val="1000"/>
              </a:spcBef>
              <a:spcAft>
                <a:spcPts val="0"/>
              </a:spcAft>
              <a:buSzPts val="1800"/>
              <a:buChar char="●"/>
            </a:pPr>
            <a:r>
              <a:rPr b="1" lang="en" sz="1800"/>
              <a:t>Built-in Sharding</a:t>
            </a:r>
            <a:r>
              <a:rPr lang="en" sz="1800"/>
              <a:t>: </a:t>
            </a:r>
            <a:r>
              <a:rPr lang="en" sz="1800">
                <a:latin typeface="Roboto Mono Medium"/>
                <a:ea typeface="Roboto Mono Medium"/>
                <a:cs typeface="Roboto Mono Medium"/>
                <a:sym typeface="Roboto Mono Medium"/>
              </a:rPr>
              <a:t>grain.sharding.ShardByJaxProcess</a:t>
            </a:r>
            <a:r>
              <a:rPr lang="en" sz="1800"/>
              <a:t> automatically shards data based on </a:t>
            </a:r>
            <a:r>
              <a:rPr lang="en" sz="1800">
                <a:latin typeface="Roboto Mono Medium"/>
                <a:ea typeface="Roboto Mono Medium"/>
                <a:cs typeface="Roboto Mono Medium"/>
                <a:sym typeface="Roboto Mono Medium"/>
              </a:rPr>
              <a:t>jax.process_index()</a:t>
            </a:r>
            <a:r>
              <a:rPr lang="en" sz="1800"/>
              <a:t> and </a:t>
            </a:r>
            <a:r>
              <a:rPr lang="en" sz="1800">
                <a:latin typeface="Roboto Mono Medium"/>
                <a:ea typeface="Roboto Mono Medium"/>
                <a:cs typeface="Roboto Mono Medium"/>
                <a:sym typeface="Roboto Mono Medium"/>
              </a:rPr>
              <a:t>jax.process_count()</a:t>
            </a:r>
            <a:r>
              <a:rPr lang="en" sz="1800"/>
              <a:t>.</a:t>
            </a:r>
            <a:endParaRPr sz="1800"/>
          </a:p>
          <a:p>
            <a:pPr indent="-342900" lvl="0" marL="457200" rtl="0" algn="l">
              <a:lnSpc>
                <a:spcPct val="115000"/>
              </a:lnSpc>
              <a:spcBef>
                <a:spcPts val="1000"/>
              </a:spcBef>
              <a:spcAft>
                <a:spcPts val="1000"/>
              </a:spcAft>
              <a:buSzPts val="1800"/>
              <a:buChar char="●"/>
            </a:pPr>
            <a:r>
              <a:rPr b="1" lang="en" sz="1800"/>
              <a:t>Integration</a:t>
            </a:r>
            <a:r>
              <a:rPr lang="en" sz="1800"/>
              <a:t>: Simplifies distributing data across multiple hosts and devices, working seamlessly with the JAX distributed setup.</a:t>
            </a:r>
            <a:endParaRPr sz="1800"/>
          </a:p>
        </p:txBody>
      </p:sp>
      <p:sp>
        <p:nvSpPr>
          <p:cNvPr id="1178" name="Google Shape;1178;p11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Data Loading with Grain</a:t>
            </a:r>
            <a:endParaRPr/>
          </a:p>
        </p:txBody>
      </p:sp>
      <p:pic>
        <p:nvPicPr>
          <p:cNvPr id="1179" name="Google Shape;1179;p117"/>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80" name="Google Shape;1180;p117"/>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sp>
        <p:nvSpPr>
          <p:cNvPr id="1185" name="Google Shape;1185;p118"/>
          <p:cNvSpPr txBox="1"/>
          <p:nvPr>
            <p:ph idx="1" type="body"/>
          </p:nvPr>
        </p:nvSpPr>
        <p:spPr>
          <a:xfrm>
            <a:off x="344500" y="1191375"/>
            <a:ext cx="67968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Challenge</a:t>
            </a:r>
            <a:r>
              <a:rPr lang="en" sz="1800"/>
              <a:t>: Saving/loading huge sharded models can cause OOM if gathered on one device.</a:t>
            </a:r>
            <a:endParaRPr sz="1800"/>
          </a:p>
          <a:p>
            <a:pPr indent="-342900" lvl="0" marL="457200" rtl="0" algn="l">
              <a:lnSpc>
                <a:spcPct val="115000"/>
              </a:lnSpc>
              <a:spcBef>
                <a:spcPts val="1000"/>
              </a:spcBef>
              <a:spcAft>
                <a:spcPts val="0"/>
              </a:spcAft>
              <a:buSzPts val="1800"/>
              <a:buChar char="●"/>
            </a:pPr>
            <a:r>
              <a:rPr b="1" lang="en" sz="1800"/>
              <a:t>Solution: Sharded Checkpointing:</a:t>
            </a:r>
            <a:r>
              <a:rPr lang="en" sz="1800"/>
              <a:t> Libraries like Orbax save/load individual tensor shards directly to/from devices.</a:t>
            </a:r>
            <a:endParaRPr sz="1800"/>
          </a:p>
          <a:p>
            <a:pPr indent="-342900" lvl="0" marL="457200" rtl="0" algn="l">
              <a:lnSpc>
                <a:spcPct val="115000"/>
              </a:lnSpc>
              <a:spcBef>
                <a:spcPts val="1000"/>
              </a:spcBef>
              <a:spcAft>
                <a:spcPts val="0"/>
              </a:spcAft>
              <a:buSzPts val="1800"/>
              <a:buChar char="●"/>
            </a:pPr>
            <a:r>
              <a:rPr b="1" lang="en" sz="1800"/>
              <a:t>NNX Metadata is Key</a:t>
            </a:r>
            <a:r>
              <a:rPr lang="en" sz="1800"/>
              <a:t>: Checkpointing needs the target sharding (</a:t>
            </a:r>
            <a:r>
              <a:rPr lang="en" sz="1800">
                <a:latin typeface="Roboto Mono Medium"/>
                <a:ea typeface="Roboto Mono Medium"/>
                <a:cs typeface="Roboto Mono Medium"/>
                <a:sym typeface="Roboto Mono Medium"/>
              </a:rPr>
              <a:t>NamedSharding</a:t>
            </a:r>
            <a:r>
              <a:rPr lang="en" sz="1800"/>
              <a:t>) for each parameter to restore correctly.</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nnx.spmd.get_named_sharding</a:t>
            </a:r>
            <a:r>
              <a:rPr lang="en" sz="1800"/>
              <a:t>: Utility to generate the required PyTree of </a:t>
            </a:r>
            <a:r>
              <a:rPr lang="en" sz="1800">
                <a:latin typeface="Roboto Mono Medium"/>
                <a:ea typeface="Roboto Mono Medium"/>
                <a:cs typeface="Roboto Mono Medium"/>
                <a:sym typeface="Roboto Mono Medium"/>
              </a:rPr>
              <a:t>NamedSharding</a:t>
            </a:r>
            <a:r>
              <a:rPr lang="en" sz="1800"/>
              <a:t> objects from the model state and mesh, using the embedded </a:t>
            </a:r>
            <a:r>
              <a:rPr lang="en" sz="1800">
                <a:latin typeface="Roboto Mono Medium"/>
                <a:ea typeface="Roboto Mono Medium"/>
                <a:cs typeface="Roboto Mono Medium"/>
                <a:sym typeface="Roboto Mono Medium"/>
              </a:rPr>
              <a:t>.sharding</a:t>
            </a:r>
            <a:r>
              <a:rPr lang="en" sz="1800"/>
              <a:t> metadata.</a:t>
            </a:r>
            <a:endParaRPr sz="1800"/>
          </a:p>
        </p:txBody>
      </p:sp>
      <p:sp>
        <p:nvSpPr>
          <p:cNvPr id="1186" name="Google Shape;1186;p11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Checkpointing Sharded Models</a:t>
            </a:r>
            <a:endParaRPr/>
          </a:p>
        </p:txBody>
      </p:sp>
      <p:pic>
        <p:nvPicPr>
          <p:cNvPr id="1187" name="Google Shape;1187;p118"/>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88" name="Google Shape;1188;p118"/>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92" name="Shape 1192"/>
        <p:cNvGrpSpPr/>
        <p:nvPr/>
      </p:nvGrpSpPr>
      <p:grpSpPr>
        <a:xfrm>
          <a:off x="0" y="0"/>
          <a:ext cx="0" cy="0"/>
          <a:chOff x="0" y="0"/>
          <a:chExt cx="0" cy="0"/>
        </a:xfrm>
      </p:grpSpPr>
      <p:sp>
        <p:nvSpPr>
          <p:cNvPr id="1193" name="Google Shape;1193;p119"/>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'sharded_model' and 'mesh'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'checkpoint_mgr' is an Orbax CheckpointManager instance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Get state structure (can use abstract state from nnx.eval_shape too)</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state_struct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nnx.state(sharded_model) </a:t>
            </a:r>
            <a:r>
              <a:rPr lang="en" sz="1200">
                <a:solidFill>
                  <a:srgbClr val="F06292"/>
                </a:solidFill>
                <a:latin typeface="Roboto Mono"/>
                <a:ea typeface="Roboto Mono"/>
                <a:cs typeface="Roboto Mono"/>
                <a:sym typeface="Roboto Mono"/>
              </a:rPr>
              <a:t># Or nnx.state(abstract_model)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Generate the target NamedSharding 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target_shardings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nnx.spmd.get_named_sharding(state_struct,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Use with Orbax (example)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checkpoint_mgr.save(ckpt_dir,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orbax.args.StandardSave(sharded_model))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loaded_model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checkpoint_mgr.restore(checkpoint_mgr.latest_step(),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orbax.args.StandardRestore(target_shardings))</a:t>
            </a:r>
            <a:endParaRPr sz="1200">
              <a:solidFill>
                <a:srgbClr val="F06292"/>
              </a:solidFill>
              <a:latin typeface="Roboto Mono"/>
              <a:ea typeface="Roboto Mono"/>
              <a:cs typeface="Roboto Mono"/>
              <a:sym typeface="Roboto Mono"/>
            </a:endParaRPr>
          </a:p>
        </p:txBody>
      </p:sp>
      <p:sp>
        <p:nvSpPr>
          <p:cNvPr id="1194" name="Google Shape;1194;p119"/>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Checkpointing Sharded Models</a:t>
            </a:r>
            <a:endParaRPr>
              <a:solidFill>
                <a:schemeClr val="lt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120"/>
          <p:cNvSpPr txBox="1"/>
          <p:nvPr>
            <p:ph idx="1" type="body"/>
          </p:nvPr>
        </p:nvSpPr>
        <p:spPr>
          <a:xfrm>
            <a:off x="344500" y="1038975"/>
            <a:ext cx="83928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Avoid Initialization OOM</a:t>
            </a:r>
            <a:r>
              <a:rPr lang="en" sz="1800"/>
              <a:t>: ALWAYS use the </a:t>
            </a:r>
            <a:r>
              <a:rPr lang="en" sz="1800">
                <a:latin typeface="Roboto Mono Medium"/>
                <a:ea typeface="Roboto Mono Medium"/>
                <a:cs typeface="Roboto Mono Medium"/>
                <a:sym typeface="Roboto Mono Medium"/>
              </a:rPr>
              <a:t>create_sharded_model</a:t>
            </a:r>
            <a:r>
              <a:rPr lang="en" sz="1800"/>
              <a:t> pattern (initialize &amp; constrain inside </a:t>
            </a:r>
            <a:r>
              <a:rPr lang="en" sz="1800">
                <a:latin typeface="Roboto Mono Medium"/>
                <a:ea typeface="Roboto Mono Medium"/>
                <a:cs typeface="Roboto Mono Medium"/>
                <a:sym typeface="Roboto Mono Medium"/>
              </a:rPr>
              <a:t>@nnx.jit</a:t>
            </a:r>
            <a:r>
              <a:rPr lang="en" sz="1800"/>
              <a:t> within </a:t>
            </a:r>
            <a:r>
              <a:rPr lang="en" sz="1800">
                <a:latin typeface="Roboto Mono Medium"/>
                <a:ea typeface="Roboto Mono Medium"/>
                <a:cs typeface="Roboto Mono Medium"/>
                <a:sym typeface="Roboto Mono Medium"/>
              </a:rPr>
              <a:t>Mesh</a:t>
            </a:r>
            <a:r>
              <a:rPr lang="en" sz="1800"/>
              <a:t> context).</a:t>
            </a:r>
            <a:endParaRPr sz="1800"/>
          </a:p>
          <a:p>
            <a:pPr indent="-342900" lvl="0" marL="457200" rtl="0" algn="l">
              <a:lnSpc>
                <a:spcPct val="115000"/>
              </a:lnSpc>
              <a:spcBef>
                <a:spcPts val="1000"/>
              </a:spcBef>
              <a:spcAft>
                <a:spcPts val="0"/>
              </a:spcAft>
              <a:buSzPts val="1800"/>
              <a:buChar char="●"/>
            </a:pPr>
            <a:r>
              <a:rPr b="1" lang="en" sz="1800"/>
              <a:t>Annotate Everything</a:t>
            </a:r>
            <a:r>
              <a:rPr lang="en" sz="1800"/>
              <a:t>: Ensure all relevant parameters have </a:t>
            </a:r>
            <a:r>
              <a:rPr lang="en" sz="1800">
                <a:latin typeface="Roboto Mono Medium"/>
                <a:ea typeface="Roboto Mono Medium"/>
                <a:cs typeface="Roboto Mono Medium"/>
                <a:sym typeface="Roboto Mono Medium"/>
              </a:rPr>
              <a:t>.sharding</a:t>
            </a:r>
            <a:r>
              <a:rPr lang="en" sz="1800"/>
              <a:t> metadata.</a:t>
            </a:r>
            <a:endParaRPr sz="1800"/>
          </a:p>
          <a:p>
            <a:pPr indent="-342900" lvl="0" marL="457200" rtl="0" algn="l">
              <a:lnSpc>
                <a:spcPct val="115000"/>
              </a:lnSpc>
              <a:spcBef>
                <a:spcPts val="1000"/>
              </a:spcBef>
              <a:spcAft>
                <a:spcPts val="0"/>
              </a:spcAft>
              <a:buSzPts val="1800"/>
              <a:buChar char="●"/>
            </a:pPr>
            <a:r>
              <a:rPr b="1" lang="en" sz="1800"/>
              <a:t>Logical vs. Physical Axes</a:t>
            </a:r>
            <a:r>
              <a:rPr lang="en" sz="1800"/>
              <a:t>: Remember </a:t>
            </a:r>
            <a:r>
              <a:rPr lang="en" sz="1800">
                <a:latin typeface="Roboto Mono Medium"/>
                <a:ea typeface="Roboto Mono Medium"/>
                <a:cs typeface="Roboto Mono Medium"/>
                <a:sym typeface="Roboto Mono Medium"/>
              </a:rPr>
              <a:t>with_sharding_constraint</a:t>
            </a:r>
            <a:r>
              <a:rPr lang="en" sz="1800"/>
              <a:t> needs physical mesh axis names, even if </a:t>
            </a:r>
            <a:r>
              <a:rPr lang="en" sz="1800">
                <a:latin typeface="Roboto Mono Medium"/>
                <a:ea typeface="Roboto Mono Medium"/>
                <a:cs typeface="Roboto Mono Medium"/>
                <a:sym typeface="Roboto Mono Medium"/>
              </a:rPr>
              <a:t>params</a:t>
            </a:r>
            <a:r>
              <a:rPr lang="en" sz="1800"/>
              <a:t> use logical names.</a:t>
            </a:r>
            <a:endParaRPr sz="1800"/>
          </a:p>
          <a:p>
            <a:pPr indent="-342900" lvl="0" marL="457200" rtl="0" algn="l">
              <a:lnSpc>
                <a:spcPct val="115000"/>
              </a:lnSpc>
              <a:spcBef>
                <a:spcPts val="1000"/>
              </a:spcBef>
              <a:spcAft>
                <a:spcPts val="0"/>
              </a:spcAft>
              <a:buSzPts val="1800"/>
              <a:buChar char="●"/>
            </a:pPr>
            <a:r>
              <a:rPr b="1" lang="en" sz="1800"/>
              <a:t>Debugging</a:t>
            </a:r>
            <a:r>
              <a:rPr lang="en" sz="1800"/>
              <a:t>: Use </a:t>
            </a:r>
            <a:r>
              <a:rPr lang="en" sz="1800">
                <a:latin typeface="Roboto Mono Medium"/>
                <a:ea typeface="Roboto Mono Medium"/>
                <a:cs typeface="Roboto Mono Medium"/>
                <a:sym typeface="Roboto Mono Medium"/>
              </a:rPr>
              <a:t>jax.debug.visualize_array_sharding</a:t>
            </a:r>
            <a:r>
              <a:rPr lang="en" sz="1800"/>
              <a:t> (or similar) to inspect layouts. Use constraints as assertions. Profile performance.</a:t>
            </a:r>
            <a:endParaRPr sz="1800"/>
          </a:p>
          <a:p>
            <a:pPr indent="-342900" lvl="0" marL="457200" rtl="0" algn="l">
              <a:lnSpc>
                <a:spcPct val="115000"/>
              </a:lnSpc>
              <a:spcBef>
                <a:spcPts val="1000"/>
              </a:spcBef>
              <a:spcAft>
                <a:spcPts val="1000"/>
              </a:spcAft>
              <a:buSzPts val="1800"/>
              <a:buChar char="●"/>
            </a:pPr>
            <a:r>
              <a:rPr b="1" lang="en" sz="1800">
                <a:latin typeface="Roboto Mono"/>
                <a:ea typeface="Roboto Mono"/>
                <a:cs typeface="Roboto Mono"/>
                <a:sym typeface="Roboto Mono"/>
              </a:rPr>
              <a:t>nnx.jit</a:t>
            </a:r>
            <a:r>
              <a:rPr b="1" lang="en" sz="1800"/>
              <a:t> </a:t>
            </a:r>
            <a:r>
              <a:rPr lang="en" sz="1800"/>
              <a:t>vs</a:t>
            </a:r>
            <a:r>
              <a:rPr b="1" lang="en" sz="1800"/>
              <a:t> </a:t>
            </a:r>
            <a:r>
              <a:rPr b="1" lang="en" sz="1800">
                <a:latin typeface="Roboto Mono"/>
                <a:ea typeface="Roboto Mono"/>
                <a:cs typeface="Roboto Mono"/>
                <a:sym typeface="Roboto Mono"/>
              </a:rPr>
              <a:t>jax.jit</a:t>
            </a:r>
            <a:r>
              <a:rPr b="1" lang="en" sz="1800"/>
              <a:t>:</a:t>
            </a:r>
            <a:r>
              <a:rPr lang="en" sz="1800"/>
              <a:t> </a:t>
            </a:r>
            <a:r>
              <a:rPr lang="en" sz="1800">
                <a:latin typeface="Roboto Mono"/>
                <a:ea typeface="Roboto Mono"/>
                <a:cs typeface="Roboto Mono"/>
                <a:sym typeface="Roboto Mono"/>
              </a:rPr>
              <a:t>nnx.jit</a:t>
            </a:r>
            <a:r>
              <a:rPr lang="en" sz="1800"/>
              <a:t> is convenient; </a:t>
            </a:r>
            <a:r>
              <a:rPr lang="en" sz="1800">
                <a:latin typeface="Roboto Mono"/>
                <a:ea typeface="Roboto Mono"/>
                <a:cs typeface="Roboto Mono"/>
                <a:sym typeface="Roboto Mono"/>
              </a:rPr>
              <a:t>jax.jit</a:t>
            </a:r>
            <a:r>
              <a:rPr lang="en" sz="1800"/>
              <a:t> + Functional API might offer slightly better performance (profile if needed).</a:t>
            </a:r>
            <a:endParaRPr sz="1800"/>
          </a:p>
        </p:txBody>
      </p:sp>
      <p:sp>
        <p:nvSpPr>
          <p:cNvPr id="1200" name="Google Shape;1200;p12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Considerations &amp; Best Practices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121"/>
          <p:cNvSpPr txBox="1"/>
          <p:nvPr>
            <p:ph idx="1" type="body"/>
          </p:nvPr>
        </p:nvSpPr>
        <p:spPr>
          <a:xfrm>
            <a:off x="344500" y="1038975"/>
            <a:ext cx="67224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JAX SPMD + Flax NNX provide a powerful way to scale large models.</a:t>
            </a:r>
            <a:endParaRPr sz="1800"/>
          </a:p>
          <a:p>
            <a:pPr indent="-342900" lvl="0" marL="457200" rtl="0" algn="l">
              <a:lnSpc>
                <a:spcPct val="115000"/>
              </a:lnSpc>
              <a:spcBef>
                <a:spcPts val="1000"/>
              </a:spcBef>
              <a:spcAft>
                <a:spcPts val="0"/>
              </a:spcAft>
              <a:buSzPts val="1800"/>
              <a:buChar char="●"/>
            </a:pPr>
            <a:r>
              <a:rPr lang="en" sz="1800"/>
              <a:t>NNX's statefulness and metadata integrate naturally with JAX's explicit sharding primitives (</a:t>
            </a:r>
            <a:r>
              <a:rPr lang="en" sz="1800">
                <a:latin typeface="Roboto Mono Medium"/>
                <a:ea typeface="Roboto Mono Medium"/>
                <a:cs typeface="Roboto Mono Medium"/>
                <a:sym typeface="Roboto Mono Medium"/>
              </a:rPr>
              <a:t>Mesh</a:t>
            </a:r>
            <a:r>
              <a:rPr lang="en" sz="1800"/>
              <a:t>, </a:t>
            </a:r>
            <a:r>
              <a:rPr lang="en" sz="1800">
                <a:latin typeface="Roboto Mono Medium"/>
                <a:ea typeface="Roboto Mono Medium"/>
                <a:cs typeface="Roboto Mono Medium"/>
                <a:sym typeface="Roboto Mono Medium"/>
              </a:rPr>
              <a:t>PartitionSpec</a:t>
            </a:r>
            <a:r>
              <a:rPr lang="en" sz="1800"/>
              <a:t>).</a:t>
            </a:r>
            <a:endParaRPr sz="1800"/>
          </a:p>
          <a:p>
            <a:pPr indent="-342900" lvl="0" marL="457200" rtl="0" algn="l">
              <a:lnSpc>
                <a:spcPct val="115000"/>
              </a:lnSpc>
              <a:spcBef>
                <a:spcPts val="1000"/>
              </a:spcBef>
              <a:spcAft>
                <a:spcPts val="0"/>
              </a:spcAft>
              <a:buSzPts val="1800"/>
              <a:buChar char="●"/>
            </a:pPr>
            <a:r>
              <a:rPr b="1" lang="en" sz="1800"/>
              <a:t>Key Workflow</a:t>
            </a:r>
            <a:r>
              <a:rPr lang="en" sz="1800"/>
              <a:t>: Annotate metadata -&gt; Initialize sharded via </a:t>
            </a:r>
            <a:r>
              <a:rPr lang="en" sz="1800">
                <a:latin typeface="Roboto Mono Medium"/>
                <a:ea typeface="Roboto Mono Medium"/>
                <a:cs typeface="Roboto Mono Medium"/>
                <a:sym typeface="Roboto Mono Medium"/>
              </a:rPr>
              <a:t>@nnx.jit</a:t>
            </a:r>
            <a:r>
              <a:rPr lang="en" sz="1800"/>
              <a:t> + </a:t>
            </a:r>
            <a:r>
              <a:rPr lang="en" sz="1800">
                <a:latin typeface="Roboto Mono Medium"/>
                <a:ea typeface="Roboto Mono Medium"/>
                <a:cs typeface="Roboto Mono Medium"/>
                <a:sym typeface="Roboto Mono Medium"/>
              </a:rPr>
              <a:t>with_sharding_constraint</a:t>
            </a:r>
            <a:r>
              <a:rPr lang="en" sz="1800"/>
              <a:t> -&gt; Shard inputs -&gt; Train with </a:t>
            </a:r>
            <a:r>
              <a:rPr lang="en" sz="1800">
                <a:latin typeface="Roboto Mono Medium"/>
                <a:ea typeface="Roboto Mono Medium"/>
                <a:cs typeface="Roboto Mono Medium"/>
                <a:sym typeface="Roboto Mono Medium"/>
              </a:rPr>
              <a:t>@nnx.jit</a:t>
            </a:r>
            <a:r>
              <a:rPr lang="en" sz="1800"/>
              <a:t>.</a:t>
            </a:r>
            <a:endParaRPr sz="1800"/>
          </a:p>
          <a:p>
            <a:pPr indent="-342900" lvl="0" marL="457200" rtl="0" algn="l">
              <a:lnSpc>
                <a:spcPct val="115000"/>
              </a:lnSpc>
              <a:spcBef>
                <a:spcPts val="1000"/>
              </a:spcBef>
              <a:spcAft>
                <a:spcPts val="1000"/>
              </a:spcAft>
              <a:buSzPts val="1800"/>
              <a:buChar char="●"/>
            </a:pPr>
            <a:r>
              <a:rPr lang="en" sz="1800"/>
              <a:t>Enables building and training massive models while keeping core training logic relatively clean.</a:t>
            </a:r>
            <a:endParaRPr sz="1800"/>
          </a:p>
        </p:txBody>
      </p:sp>
      <p:sp>
        <p:nvSpPr>
          <p:cNvPr id="1206" name="Google Shape;1206;p12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a:t>
            </a:r>
            <a:endParaRPr/>
          </a:p>
        </p:txBody>
      </p:sp>
      <p:pic>
        <p:nvPicPr>
          <p:cNvPr id="1207" name="Google Shape;1207;p121"/>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208" name="Google Shape;1208;p121"/>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sp>
        <p:nvSpPr>
          <p:cNvPr id="1213" name="Google Shape;1213;p122"/>
          <p:cNvSpPr txBox="1"/>
          <p:nvPr>
            <p:ph type="title"/>
          </p:nvPr>
        </p:nvSpPr>
        <p:spPr>
          <a:xfrm>
            <a:off x="962200" y="1820200"/>
            <a:ext cx="7491900" cy="1123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Sharding and parallelism in practice</a:t>
            </a:r>
            <a:endParaRPr/>
          </a:p>
          <a:p>
            <a:pPr indent="0" lvl="0" marL="0" rtl="0" algn="ctr">
              <a:spcBef>
                <a:spcPts val="0"/>
              </a:spcBef>
              <a:spcAft>
                <a:spcPts val="0"/>
              </a:spcAft>
              <a:buNone/>
            </a:pPr>
            <a:r>
              <a:rPr lang="en" sz="2500"/>
              <a:t>A transformer block example with NNX</a:t>
            </a:r>
            <a:endParaRPr sz="25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7" name="Shape 1217"/>
        <p:cNvGrpSpPr/>
        <p:nvPr/>
      </p:nvGrpSpPr>
      <p:grpSpPr>
        <a:xfrm>
          <a:off x="0" y="0"/>
          <a:ext cx="0" cy="0"/>
          <a:chOff x="0" y="0"/>
          <a:chExt cx="0" cy="0"/>
        </a:xfrm>
      </p:grpSpPr>
      <p:sp>
        <p:nvSpPr>
          <p:cNvPr id="1218" name="Google Shape;1218;p123"/>
          <p:cNvSpPr txBox="1"/>
          <p:nvPr/>
        </p:nvSpPr>
        <p:spPr>
          <a:xfrm>
            <a:off x="419100" y="411825"/>
            <a:ext cx="6557100" cy="608400"/>
          </a:xfrm>
          <a:prstGeom prst="rect">
            <a:avLst/>
          </a:prstGeom>
          <a:noFill/>
          <a:ln>
            <a:noFill/>
          </a:ln>
        </p:spPr>
        <p:txBody>
          <a:bodyPr anchorCtr="0" anchor="t" bIns="0" lIns="0" spcFirstLastPara="1" rIns="91425" wrap="square" tIns="0">
            <a:noAutofit/>
          </a:bodyPr>
          <a:lstStyle/>
          <a:p>
            <a:pPr indent="0" lvl="0" marL="0" rtl="0" algn="l">
              <a:lnSpc>
                <a:spcPct val="85000"/>
              </a:lnSpc>
              <a:spcBef>
                <a:spcPts val="0"/>
              </a:spcBef>
              <a:spcAft>
                <a:spcPts val="0"/>
              </a:spcAft>
              <a:buNone/>
            </a:pPr>
            <a:r>
              <a:rPr lang="en" sz="2400">
                <a:solidFill>
                  <a:srgbClr val="202124"/>
                </a:solidFill>
                <a:latin typeface="Roboto Medium"/>
                <a:ea typeface="Roboto Medium"/>
                <a:cs typeface="Roboto Medium"/>
                <a:sym typeface="Roboto Medium"/>
              </a:rPr>
              <a:t>GPT2 architecture</a:t>
            </a:r>
            <a:endParaRPr sz="2400">
              <a:solidFill>
                <a:srgbClr val="202124"/>
              </a:solidFill>
              <a:latin typeface="Roboto Medium"/>
              <a:ea typeface="Roboto Medium"/>
              <a:cs typeface="Roboto Medium"/>
              <a:sym typeface="Roboto Medium"/>
            </a:endParaRPr>
          </a:p>
        </p:txBody>
      </p:sp>
      <p:pic>
        <p:nvPicPr>
          <p:cNvPr id="1219" name="Google Shape;1219;p123" title="GPT2-Page-1.drawio.png"/>
          <p:cNvPicPr preferRelativeResize="0"/>
          <p:nvPr/>
        </p:nvPicPr>
        <p:blipFill>
          <a:blip r:embed="rId3">
            <a:alphaModFix/>
          </a:blip>
          <a:stretch>
            <a:fillRect/>
          </a:stretch>
        </p:blipFill>
        <p:spPr>
          <a:xfrm>
            <a:off x="2872975" y="1020225"/>
            <a:ext cx="4213850" cy="4063775"/>
          </a:xfrm>
          <a:prstGeom prst="rect">
            <a:avLst/>
          </a:prstGeom>
          <a:noFill/>
          <a:ln>
            <a:noFill/>
          </a:ln>
        </p:spPr>
      </p:pic>
      <p:sp>
        <p:nvSpPr>
          <p:cNvPr id="1220" name="Google Shape;1220;p123"/>
          <p:cNvSpPr/>
          <p:nvPr/>
        </p:nvSpPr>
        <p:spPr>
          <a:xfrm>
            <a:off x="3064050" y="913775"/>
            <a:ext cx="2031900" cy="4229700"/>
          </a:xfrm>
          <a:prstGeom prst="roundRect">
            <a:avLst>
              <a:gd fmla="val 16667" name="adj"/>
            </a:avLst>
          </a:prstGeom>
          <a:solidFill>
            <a:srgbClr val="CCC7C7">
              <a:alpha val="63290"/>
            </a:srgbClr>
          </a:solidFill>
          <a:ln cap="flat" cmpd="sng" w="9525">
            <a:solidFill>
              <a:srgbClr val="BDC1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ogle Sans"/>
              <a:ea typeface="Google Sans"/>
              <a:cs typeface="Google Sans"/>
              <a:sym typeface="Google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124"/>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Transformer block</a:t>
            </a:r>
            <a:endParaRPr sz="2400">
              <a:solidFill>
                <a:srgbClr val="202124"/>
              </a:solidFill>
              <a:latin typeface="Roboto"/>
              <a:ea typeface="Roboto"/>
              <a:cs typeface="Roboto"/>
              <a:sym typeface="Roboto"/>
            </a:endParaRPr>
          </a:p>
        </p:txBody>
      </p:sp>
      <p:sp>
        <p:nvSpPr>
          <p:cNvPr id="1226" name="Google Shape;1226;p124"/>
          <p:cNvSpPr/>
          <p:nvPr/>
        </p:nvSpPr>
        <p:spPr>
          <a:xfrm>
            <a:off x="456175" y="954975"/>
            <a:ext cx="6349200" cy="3729000"/>
          </a:xfrm>
          <a:prstGeom prst="rect">
            <a:avLst/>
          </a:prstGeom>
          <a:solidFill>
            <a:srgbClr val="202124"/>
          </a:solidFill>
          <a:ln cap="flat" cmpd="sng" w="4775">
            <a:solidFill>
              <a:srgbClr val="EEEEEE"/>
            </a:solidFill>
            <a:prstDash val="solid"/>
            <a:round/>
            <a:headEnd len="sm" w="sm" type="none"/>
            <a:tailEnd len="sm" w="sm" type="none"/>
          </a:ln>
        </p:spPr>
        <p:txBody>
          <a:bodyPr anchorCtr="0" anchor="t" bIns="45725" lIns="45725" spcFirstLastPara="1" rIns="45725" wrap="square" tIns="45725">
            <a:no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embed_dim: int, num_heads: int, ff_dim: int,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dropout_rate: float, rngs: nnx.Rngs):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.layer_norm1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nnx.LayerNorm(</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epsilon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1e-6</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num_features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.mha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nnx.MultiHeadAttention(</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num_heads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num_heads,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nnx.Dropout(</a:t>
            </a:r>
            <a:r>
              <a:rPr lang="en" sz="1200">
                <a:solidFill>
                  <a:srgbClr val="FBC02D"/>
                </a:solidFill>
                <a:latin typeface="Roboto Mono"/>
                <a:ea typeface="Roboto Mono"/>
                <a:cs typeface="Roboto Mono"/>
                <a:sym typeface="Roboto Mono"/>
              </a:rPr>
              <a:t>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dropout_rate)</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a:t>
            </a:r>
            <a:endParaRPr sz="1200">
              <a:solidFill>
                <a:srgbClr val="4DD0E1"/>
              </a:solidFill>
              <a:latin typeface="Roboto Mono"/>
              <a:ea typeface="Roboto Mono"/>
              <a:cs typeface="Roboto Mono"/>
              <a:sym typeface="Roboto Mono"/>
            </a:endParaRPr>
          </a:p>
        </p:txBody>
      </p:sp>
      <p:pic>
        <p:nvPicPr>
          <p:cNvPr id="1227" name="Google Shape;1227;p124"/>
          <p:cNvPicPr preferRelativeResize="0"/>
          <p:nvPr/>
        </p:nvPicPr>
        <p:blipFill>
          <a:blip r:embed="rId3">
            <a:alphaModFix/>
          </a:blip>
          <a:stretch>
            <a:fillRect/>
          </a:stretch>
        </p:blipFill>
        <p:spPr>
          <a:xfrm>
            <a:off x="7042450" y="640643"/>
            <a:ext cx="1667638" cy="3862212"/>
          </a:xfrm>
          <a:prstGeom prst="rect">
            <a:avLst/>
          </a:prstGeom>
          <a:noFill/>
          <a:ln>
            <a:noFill/>
          </a:ln>
        </p:spPr>
      </p:pic>
      <p:pic>
        <p:nvPicPr>
          <p:cNvPr id="1228" name="Google Shape;1228;p124" title="GPT2-Page-3.drawio.png"/>
          <p:cNvPicPr preferRelativeResize="0"/>
          <p:nvPr/>
        </p:nvPicPr>
        <p:blipFill>
          <a:blip r:embed="rId4">
            <a:alphaModFix/>
          </a:blip>
          <a:stretch>
            <a:fillRect/>
          </a:stretch>
        </p:blipFill>
        <p:spPr>
          <a:xfrm>
            <a:off x="7042425" y="639338"/>
            <a:ext cx="1667700" cy="3862382"/>
          </a:xfrm>
          <a:prstGeom prst="rect">
            <a:avLst/>
          </a:prstGeom>
          <a:noFill/>
          <a:ln>
            <a:noFill/>
          </a:ln>
        </p:spPr>
      </p:pic>
      <p:sp>
        <p:nvSpPr>
          <p:cNvPr id="1229" name="Google Shape;1229;p124"/>
          <p:cNvSpPr/>
          <p:nvPr/>
        </p:nvSpPr>
        <p:spPr>
          <a:xfrm>
            <a:off x="7042419" y="954963"/>
            <a:ext cx="1667700" cy="19932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3" name="Shape 1233"/>
        <p:cNvGrpSpPr/>
        <p:nvPr/>
      </p:nvGrpSpPr>
      <p:grpSpPr>
        <a:xfrm>
          <a:off x="0" y="0"/>
          <a:ext cx="0" cy="0"/>
          <a:chOff x="0" y="0"/>
          <a:chExt cx="0" cy="0"/>
        </a:xfrm>
      </p:grpSpPr>
      <p:pic>
        <p:nvPicPr>
          <p:cNvPr id="1234" name="Google Shape;1234;p125"/>
          <p:cNvPicPr preferRelativeResize="0"/>
          <p:nvPr/>
        </p:nvPicPr>
        <p:blipFill>
          <a:blip r:embed="rId3">
            <a:alphaModFix/>
          </a:blip>
          <a:stretch>
            <a:fillRect/>
          </a:stretch>
        </p:blipFill>
        <p:spPr>
          <a:xfrm>
            <a:off x="6897150" y="0"/>
            <a:ext cx="2246846" cy="1937400"/>
          </a:xfrm>
          <a:prstGeom prst="rect">
            <a:avLst/>
          </a:prstGeom>
          <a:noFill/>
          <a:ln>
            <a:noFill/>
          </a:ln>
        </p:spPr>
      </p:pic>
      <p:sp>
        <p:nvSpPr>
          <p:cNvPr id="1235" name="Google Shape;1235;p125"/>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Transformer block (cont’d)</a:t>
            </a:r>
            <a:endParaRPr sz="2400">
              <a:solidFill>
                <a:srgbClr val="202124"/>
              </a:solidFill>
              <a:latin typeface="Roboto"/>
              <a:ea typeface="Roboto"/>
              <a:cs typeface="Roboto"/>
              <a:sym typeface="Roboto"/>
            </a:endParaRPr>
          </a:p>
        </p:txBody>
      </p:sp>
      <p:pic>
        <p:nvPicPr>
          <p:cNvPr id="1236" name="Google Shape;1236;p125"/>
          <p:cNvPicPr preferRelativeResize="0"/>
          <p:nvPr/>
        </p:nvPicPr>
        <p:blipFill>
          <a:blip r:embed="rId4">
            <a:alphaModFix/>
          </a:blip>
          <a:stretch>
            <a:fillRect/>
          </a:stretch>
        </p:blipFill>
        <p:spPr>
          <a:xfrm>
            <a:off x="7042450" y="640643"/>
            <a:ext cx="1667638" cy="3862212"/>
          </a:xfrm>
          <a:prstGeom prst="rect">
            <a:avLst/>
          </a:prstGeom>
          <a:noFill/>
          <a:ln>
            <a:noFill/>
          </a:ln>
        </p:spPr>
      </p:pic>
      <p:pic>
        <p:nvPicPr>
          <p:cNvPr id="1237" name="Google Shape;1237;p125" title="GPT2-Page-3.drawio.png"/>
          <p:cNvPicPr preferRelativeResize="0"/>
          <p:nvPr/>
        </p:nvPicPr>
        <p:blipFill>
          <a:blip r:embed="rId5">
            <a:alphaModFix/>
          </a:blip>
          <a:stretch>
            <a:fillRect/>
          </a:stretch>
        </p:blipFill>
        <p:spPr>
          <a:xfrm>
            <a:off x="7042425" y="639338"/>
            <a:ext cx="1667700" cy="3862382"/>
          </a:xfrm>
          <a:prstGeom prst="rect">
            <a:avLst/>
          </a:prstGeom>
          <a:noFill/>
          <a:ln>
            <a:noFill/>
          </a:ln>
        </p:spPr>
      </p:pic>
      <p:sp>
        <p:nvSpPr>
          <p:cNvPr id="1238" name="Google Shape;1238;p125"/>
          <p:cNvSpPr/>
          <p:nvPr/>
        </p:nvSpPr>
        <p:spPr>
          <a:xfrm>
            <a:off x="7042413" y="2724463"/>
            <a:ext cx="1667700" cy="15270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39" name="Google Shape;1239;p125"/>
          <p:cNvSpPr txBox="1"/>
          <p:nvPr/>
        </p:nvSpPr>
        <p:spPr>
          <a:xfrm>
            <a:off x="519075" y="805075"/>
            <a:ext cx="6378000" cy="39711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embed_dim: int, num_heads: int, ff_dim: 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dropout_rate: float,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.layer_norm2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nnx.LayerNorm(</a:t>
            </a:r>
            <a:r>
              <a:rPr lang="en" sz="1200">
                <a:solidFill>
                  <a:srgbClr val="FBC02D"/>
                </a:solidFill>
                <a:latin typeface="Roboto Mono"/>
                <a:ea typeface="Roboto Mono"/>
                <a:cs typeface="Roboto Mono"/>
                <a:sym typeface="Roboto Mono"/>
              </a:rPr>
              <a:t>epsilon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1e-6</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nnx.Dropout(</a:t>
            </a:r>
            <a:r>
              <a:rPr lang="en" sz="1200">
                <a:solidFill>
                  <a:srgbClr val="FBC02D"/>
                </a:solidFill>
                <a:latin typeface="Roboto Mono"/>
                <a:ea typeface="Roboto Mono"/>
                <a:cs typeface="Roboto Mono"/>
                <a:sym typeface="Roboto Mono"/>
              </a:rPr>
              <a:t>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dropout_rate)</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3" name="Shape 1243"/>
        <p:cNvGrpSpPr/>
        <p:nvPr/>
      </p:nvGrpSpPr>
      <p:grpSpPr>
        <a:xfrm>
          <a:off x="0" y="0"/>
          <a:ext cx="0" cy="0"/>
          <a:chOff x="0" y="0"/>
          <a:chExt cx="0" cy="0"/>
        </a:xfrm>
      </p:grpSpPr>
      <p:sp>
        <p:nvSpPr>
          <p:cNvPr id="1244" name="Google Shape;1244;p126"/>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(cont’d)</a:t>
            </a:r>
            <a:endParaRPr sz="2400">
              <a:solidFill>
                <a:srgbClr val="202124"/>
              </a:solidFill>
              <a:latin typeface="Google Sans"/>
              <a:ea typeface="Google Sans"/>
              <a:cs typeface="Google Sans"/>
              <a:sym typeface="Google Sans"/>
            </a:endParaRPr>
          </a:p>
        </p:txBody>
      </p:sp>
      <p:pic>
        <p:nvPicPr>
          <p:cNvPr id="1245" name="Google Shape;1245;p126"/>
          <p:cNvPicPr preferRelativeResize="0"/>
          <p:nvPr/>
        </p:nvPicPr>
        <p:blipFill>
          <a:blip r:embed="rId3">
            <a:alphaModFix/>
          </a:blip>
          <a:stretch>
            <a:fillRect/>
          </a:stretch>
        </p:blipFill>
        <p:spPr>
          <a:xfrm>
            <a:off x="7042450" y="640643"/>
            <a:ext cx="1667638" cy="3862212"/>
          </a:xfrm>
          <a:prstGeom prst="rect">
            <a:avLst/>
          </a:prstGeom>
          <a:noFill/>
          <a:ln>
            <a:noFill/>
          </a:ln>
        </p:spPr>
      </p:pic>
      <p:pic>
        <p:nvPicPr>
          <p:cNvPr id="1246" name="Google Shape;1246;p126" title="GPT2-Page-3.drawio.png"/>
          <p:cNvPicPr preferRelativeResize="0"/>
          <p:nvPr/>
        </p:nvPicPr>
        <p:blipFill>
          <a:blip r:embed="rId4">
            <a:alphaModFix/>
          </a:blip>
          <a:stretch>
            <a:fillRect/>
          </a:stretch>
        </p:blipFill>
        <p:spPr>
          <a:xfrm>
            <a:off x="7042425" y="639338"/>
            <a:ext cx="1667700" cy="3862382"/>
          </a:xfrm>
          <a:prstGeom prst="rect">
            <a:avLst/>
          </a:prstGeom>
          <a:noFill/>
          <a:ln>
            <a:noFill/>
          </a:ln>
        </p:spPr>
      </p:pic>
      <p:sp>
        <p:nvSpPr>
          <p:cNvPr id="1247" name="Google Shape;1247;p126"/>
          <p:cNvSpPr txBox="1"/>
          <p:nvPr/>
        </p:nvSpPr>
        <p:spPr>
          <a:xfrm>
            <a:off x="456175" y="986475"/>
            <a:ext cx="6421500" cy="3558300"/>
          </a:xfrm>
          <a:prstGeom prst="rect">
            <a:avLst/>
          </a:prstGeom>
          <a:solidFill>
            <a:srgbClr val="0D1116"/>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__call__(self, inputs, training: bool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False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input_shape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inputs.shape</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bs, seq_len, emb_sz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input_shape</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attention_output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.mha(</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inputs_q</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.layer_norm1(inputs),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mask</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causal_attention_mask(seq_len), </a:t>
            </a:r>
            <a:r>
              <a:rPr lang="en" sz="1200">
                <a:solidFill>
                  <a:srgbClr val="FBC02D"/>
                </a:solidFill>
                <a:latin typeface="Roboto Mono"/>
                <a:ea typeface="Roboto Mono"/>
                <a:cs typeface="Roboto Mono"/>
                <a:sym typeface="Roboto Mono"/>
              </a:rPr>
              <a:t>decode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False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inputs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.dropout1(attention_output,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deterministic</a:t>
            </a:r>
            <a:r>
              <a:rPr lang="en" sz="1200">
                <a:solidFill>
                  <a:srgbClr val="4DD0E1"/>
                </a:solidFill>
                <a:latin typeface="Roboto Mono"/>
                <a:ea typeface="Roboto Mono"/>
                <a:cs typeface="Roboto Mono"/>
                <a:sym typeface="Roboto Mono"/>
              </a:rPr>
              <a:t>=not</a:t>
            </a:r>
            <a:r>
              <a:rPr lang="en" sz="1200">
                <a:solidFill>
                  <a:srgbClr val="ECEFF1"/>
                </a:solidFill>
                <a:latin typeface="Roboto Mono"/>
                <a:ea typeface="Roboto Mono"/>
                <a:cs typeface="Roboto Mono"/>
                <a:sym typeface="Roboto Mono"/>
              </a:rPr>
              <a:t> training)</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to be continued)</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91"/>
          <p:cNvSpPr/>
          <p:nvPr/>
        </p:nvSpPr>
        <p:spPr>
          <a:xfrm>
            <a:off x="5494490" y="943713"/>
            <a:ext cx="19614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a:t>
            </a:r>
            <a:r>
              <a:rPr lang="en" sz="1200">
                <a:latin typeface="Roboto"/>
                <a:ea typeface="Roboto"/>
                <a:cs typeface="Roboto"/>
                <a:sym typeface="Roboto"/>
              </a:rPr>
              <a:t>:0</a:t>
            </a:r>
            <a:endParaRPr sz="1200">
              <a:latin typeface="Roboto"/>
              <a:ea typeface="Roboto"/>
              <a:cs typeface="Roboto"/>
              <a:sym typeface="Roboto"/>
            </a:endParaRPr>
          </a:p>
        </p:txBody>
      </p:sp>
      <p:sp>
        <p:nvSpPr>
          <p:cNvPr id="919" name="Google Shape;919;p91"/>
          <p:cNvSpPr/>
          <p:nvPr/>
        </p:nvSpPr>
        <p:spPr>
          <a:xfrm>
            <a:off x="5494025" y="2968622"/>
            <a:ext cx="1962600" cy="9609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Device:2</a:t>
            </a:r>
            <a:endParaRPr sz="1200">
              <a:latin typeface="Roboto"/>
              <a:ea typeface="Roboto"/>
              <a:cs typeface="Roboto"/>
              <a:sym typeface="Roboto"/>
            </a:endParaRPr>
          </a:p>
        </p:txBody>
      </p:sp>
      <p:sp>
        <p:nvSpPr>
          <p:cNvPr id="920" name="Google Shape;920;p91"/>
          <p:cNvSpPr/>
          <p:nvPr/>
        </p:nvSpPr>
        <p:spPr>
          <a:xfrm>
            <a:off x="5494025" y="1956167"/>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Device:1</a:t>
            </a:r>
            <a:endParaRPr sz="1200">
              <a:latin typeface="Roboto"/>
              <a:ea typeface="Roboto"/>
              <a:cs typeface="Roboto"/>
              <a:sym typeface="Roboto"/>
            </a:endParaRPr>
          </a:p>
        </p:txBody>
      </p:sp>
      <p:sp>
        <p:nvSpPr>
          <p:cNvPr id="921" name="Google Shape;921;p91"/>
          <p:cNvSpPr/>
          <p:nvPr/>
        </p:nvSpPr>
        <p:spPr>
          <a:xfrm>
            <a:off x="5494025" y="3983612"/>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Device:3</a:t>
            </a:r>
            <a:endParaRPr sz="1200">
              <a:latin typeface="Roboto"/>
              <a:ea typeface="Roboto"/>
              <a:cs typeface="Roboto"/>
              <a:sym typeface="Roboto"/>
            </a:endParaRPr>
          </a:p>
        </p:txBody>
      </p:sp>
      <p:sp>
        <p:nvSpPr>
          <p:cNvPr id="922" name="Google Shape;922;p91"/>
          <p:cNvSpPr/>
          <p:nvPr/>
        </p:nvSpPr>
        <p:spPr>
          <a:xfrm>
            <a:off x="5623274" y="13187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0</a:t>
            </a:r>
            <a:endParaRPr b="1" sz="1000">
              <a:latin typeface="Roboto"/>
              <a:ea typeface="Roboto"/>
              <a:cs typeface="Roboto"/>
              <a:sym typeface="Roboto"/>
            </a:endParaRPr>
          </a:p>
        </p:txBody>
      </p:sp>
      <p:sp>
        <p:nvSpPr>
          <p:cNvPr id="923" name="Google Shape;923;p91"/>
          <p:cNvSpPr/>
          <p:nvPr/>
        </p:nvSpPr>
        <p:spPr>
          <a:xfrm>
            <a:off x="5623274" y="23093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1</a:t>
            </a:r>
            <a:endParaRPr b="1" sz="1000">
              <a:latin typeface="Roboto"/>
              <a:ea typeface="Roboto"/>
              <a:cs typeface="Roboto"/>
              <a:sym typeface="Roboto"/>
            </a:endParaRPr>
          </a:p>
        </p:txBody>
      </p:sp>
      <p:sp>
        <p:nvSpPr>
          <p:cNvPr id="924" name="Google Shape;924;p91"/>
          <p:cNvSpPr/>
          <p:nvPr/>
        </p:nvSpPr>
        <p:spPr>
          <a:xfrm>
            <a:off x="5623274" y="33380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2</a:t>
            </a:r>
            <a:endParaRPr b="1" sz="1000">
              <a:latin typeface="Roboto"/>
              <a:ea typeface="Roboto"/>
              <a:cs typeface="Roboto"/>
              <a:sym typeface="Roboto"/>
            </a:endParaRPr>
          </a:p>
        </p:txBody>
      </p:sp>
      <p:sp>
        <p:nvSpPr>
          <p:cNvPr id="925" name="Google Shape;925;p91"/>
          <p:cNvSpPr/>
          <p:nvPr/>
        </p:nvSpPr>
        <p:spPr>
          <a:xfrm>
            <a:off x="5623274" y="43286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3</a:t>
            </a:r>
            <a:endParaRPr b="1" sz="1000">
              <a:latin typeface="Roboto"/>
              <a:ea typeface="Roboto"/>
              <a:cs typeface="Roboto"/>
              <a:sym typeface="Roboto"/>
            </a:endParaRPr>
          </a:p>
        </p:txBody>
      </p:sp>
      <p:sp>
        <p:nvSpPr>
          <p:cNvPr id="926" name="Google Shape;926;p91"/>
          <p:cNvSpPr txBox="1"/>
          <p:nvPr/>
        </p:nvSpPr>
        <p:spPr>
          <a:xfrm>
            <a:off x="456201" y="475500"/>
            <a:ext cx="41178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Distributed Data Parallelism</a:t>
            </a:r>
            <a:endParaRPr sz="2400">
              <a:solidFill>
                <a:srgbClr val="202124"/>
              </a:solidFill>
              <a:latin typeface="Roboto"/>
              <a:ea typeface="Roboto"/>
              <a:cs typeface="Roboto"/>
              <a:sym typeface="Roboto"/>
            </a:endParaRPr>
          </a:p>
        </p:txBody>
      </p:sp>
      <p:sp>
        <p:nvSpPr>
          <p:cNvPr id="927" name="Google Shape;927;p91"/>
          <p:cNvSpPr txBox="1"/>
          <p:nvPr/>
        </p:nvSpPr>
        <p:spPr>
          <a:xfrm>
            <a:off x="410875" y="1065300"/>
            <a:ext cx="4626600" cy="35814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Model Replicated, Data Split</a:t>
            </a:r>
            <a:r>
              <a:rPr lang="en" sz="1800">
                <a:solidFill>
                  <a:srgbClr val="5F6368"/>
                </a:solidFill>
                <a:latin typeface="Roboto"/>
                <a:ea typeface="Roboto"/>
                <a:cs typeface="Roboto"/>
                <a:sym typeface="Roboto"/>
              </a:rPr>
              <a:t>: Model copied to multiple devices (GPUs/TPUs); </a:t>
            </a:r>
            <a:r>
              <a:rPr lang="en" sz="1800">
                <a:solidFill>
                  <a:srgbClr val="999999"/>
                </a:solidFill>
                <a:latin typeface="Roboto"/>
                <a:ea typeface="Roboto"/>
                <a:cs typeface="Roboto"/>
                <a:sym typeface="Roboto"/>
              </a:rPr>
              <a:t>dataset divided into unique batches per device.</a:t>
            </a:r>
            <a:endParaRPr sz="1800">
              <a:solidFill>
                <a:srgbClr val="999999"/>
              </a:solidFill>
              <a:latin typeface="Roboto"/>
              <a:ea typeface="Roboto"/>
              <a:cs typeface="Roboto"/>
              <a:sym typeface="Roboto"/>
            </a:endParaRPr>
          </a:p>
          <a:p>
            <a:pPr indent="-342900" lvl="0" marL="457200" rtl="0" algn="l">
              <a:spcBef>
                <a:spcPts val="1000"/>
              </a:spcBef>
              <a:spcAft>
                <a:spcPts val="0"/>
              </a:spcAft>
              <a:buClr>
                <a:srgbClr val="999999"/>
              </a:buClr>
              <a:buSzPts val="1800"/>
              <a:buFont typeface="Roboto"/>
              <a:buChar char="●"/>
            </a:pPr>
            <a:r>
              <a:rPr b="1" lang="en" sz="1800">
                <a:solidFill>
                  <a:srgbClr val="999999"/>
                </a:solidFill>
                <a:latin typeface="Roboto"/>
                <a:ea typeface="Roboto"/>
                <a:cs typeface="Roboto"/>
                <a:sym typeface="Roboto"/>
              </a:rPr>
              <a:t>Parallel Gradient Calculation</a:t>
            </a:r>
            <a:r>
              <a:rPr lang="en" sz="1800">
                <a:solidFill>
                  <a:srgbClr val="999999"/>
                </a:solidFill>
                <a:latin typeface="Roboto"/>
                <a:ea typeface="Roboto"/>
                <a:cs typeface="Roboto"/>
                <a:sym typeface="Roboto"/>
              </a:rPr>
              <a:t>: Each device computes gradients independently on its local data batch using its model copy.</a:t>
            </a:r>
            <a:endParaRPr sz="1800">
              <a:solidFill>
                <a:srgbClr val="999999"/>
              </a:solidFill>
              <a:latin typeface="Roboto"/>
              <a:ea typeface="Roboto"/>
              <a:cs typeface="Roboto"/>
              <a:sym typeface="Roboto"/>
            </a:endParaRPr>
          </a:p>
          <a:p>
            <a:pPr indent="-342900" lvl="0" marL="457200" rtl="0" algn="l">
              <a:spcBef>
                <a:spcPts val="1000"/>
              </a:spcBef>
              <a:spcAft>
                <a:spcPts val="1000"/>
              </a:spcAft>
              <a:buClr>
                <a:srgbClr val="999999"/>
              </a:buClr>
              <a:buSzPts val="1800"/>
              <a:buFont typeface="Roboto"/>
              <a:buChar char="●"/>
            </a:pPr>
            <a:r>
              <a:rPr b="1" lang="en" sz="1800">
                <a:solidFill>
                  <a:srgbClr val="999999"/>
                </a:solidFill>
                <a:latin typeface="Roboto"/>
                <a:ea typeface="Roboto"/>
                <a:cs typeface="Roboto"/>
                <a:sym typeface="Roboto"/>
              </a:rPr>
              <a:t>Gradient Sync &amp; Consistent Update</a:t>
            </a:r>
            <a:r>
              <a:rPr lang="en" sz="1800">
                <a:solidFill>
                  <a:srgbClr val="999999"/>
                </a:solidFill>
                <a:latin typeface="Roboto"/>
                <a:ea typeface="Roboto"/>
                <a:cs typeface="Roboto"/>
                <a:sym typeface="Roboto"/>
              </a:rPr>
              <a:t>: Gradients aggregated across devices (e.g., averaged); combined result updates all model copies identically.</a:t>
            </a:r>
            <a:endParaRPr sz="1800">
              <a:solidFill>
                <a:srgbClr val="999999"/>
              </a:solidFill>
              <a:latin typeface="Roboto"/>
              <a:ea typeface="Roboto"/>
              <a:cs typeface="Roboto"/>
              <a:sym typeface="Robo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127"/>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(cont’d)</a:t>
            </a:r>
            <a:endParaRPr sz="2400">
              <a:solidFill>
                <a:srgbClr val="202124"/>
              </a:solidFill>
              <a:latin typeface="Google Sans"/>
              <a:ea typeface="Google Sans"/>
              <a:cs typeface="Google Sans"/>
              <a:sym typeface="Google Sans"/>
            </a:endParaRPr>
          </a:p>
        </p:txBody>
      </p:sp>
      <p:pic>
        <p:nvPicPr>
          <p:cNvPr id="1253" name="Google Shape;1253;p127"/>
          <p:cNvPicPr preferRelativeResize="0"/>
          <p:nvPr/>
        </p:nvPicPr>
        <p:blipFill>
          <a:blip r:embed="rId3">
            <a:alphaModFix/>
          </a:blip>
          <a:stretch>
            <a:fillRect/>
          </a:stretch>
        </p:blipFill>
        <p:spPr>
          <a:xfrm>
            <a:off x="7042450" y="640643"/>
            <a:ext cx="1667638" cy="3862212"/>
          </a:xfrm>
          <a:prstGeom prst="rect">
            <a:avLst/>
          </a:prstGeom>
          <a:noFill/>
          <a:ln>
            <a:noFill/>
          </a:ln>
        </p:spPr>
      </p:pic>
      <p:pic>
        <p:nvPicPr>
          <p:cNvPr id="1254" name="Google Shape;1254;p127" title="GPT2-Page-3.drawio.png"/>
          <p:cNvPicPr preferRelativeResize="0"/>
          <p:nvPr/>
        </p:nvPicPr>
        <p:blipFill>
          <a:blip r:embed="rId4">
            <a:alphaModFix/>
          </a:blip>
          <a:stretch>
            <a:fillRect/>
          </a:stretch>
        </p:blipFill>
        <p:spPr>
          <a:xfrm>
            <a:off x="7042425" y="639338"/>
            <a:ext cx="1667700" cy="3862382"/>
          </a:xfrm>
          <a:prstGeom prst="rect">
            <a:avLst/>
          </a:prstGeom>
          <a:noFill/>
          <a:ln>
            <a:noFill/>
          </a:ln>
        </p:spPr>
      </p:pic>
      <p:sp>
        <p:nvSpPr>
          <p:cNvPr id="1255" name="Google Shape;1255;p127"/>
          <p:cNvSpPr txBox="1"/>
          <p:nvPr/>
        </p:nvSpPr>
        <p:spPr>
          <a:xfrm>
            <a:off x="456175" y="986475"/>
            <a:ext cx="6421500" cy="2031900"/>
          </a:xfrm>
          <a:prstGeom prst="rect">
            <a:avLst/>
          </a:prstGeom>
          <a:solidFill>
            <a:srgbClr val="0D1116"/>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MLP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a:t>
            </a: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.layer_norm2(x))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nnx.gelu(mlp_output)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.linear2(mlp_output)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.dropout2(mlp_output,</a:t>
            </a:r>
            <a:r>
              <a:rPr lang="en" sz="1200">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deterministic</a:t>
            </a:r>
            <a:r>
              <a:rPr lang="en" sz="1200">
                <a:solidFill>
                  <a:srgbClr val="4DD0E1"/>
                </a:solidFill>
                <a:latin typeface="Roboto Mono"/>
                <a:ea typeface="Roboto Mono"/>
                <a:cs typeface="Roboto Mono"/>
                <a:sym typeface="Roboto Mono"/>
              </a:rPr>
              <a:t>=not</a:t>
            </a:r>
            <a:r>
              <a:rPr lang="en" sz="1200">
                <a:solidFill>
                  <a:srgbClr val="ECEFF1"/>
                </a:solidFill>
                <a:latin typeface="Roboto Mono"/>
                <a:ea typeface="Roboto Mono"/>
                <a:cs typeface="Roboto Mono"/>
                <a:sym typeface="Roboto Mono"/>
              </a:rPr>
              <a:t> training)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return</a:t>
            </a: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mlp_output</a:t>
            </a:r>
            <a:endParaRPr sz="1200">
              <a:solidFill>
                <a:srgbClr val="F06292"/>
              </a:solidFill>
              <a:latin typeface="Roboto Mono"/>
              <a:ea typeface="Roboto Mono"/>
              <a:cs typeface="Roboto Mono"/>
              <a:sym typeface="Roboto Mon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9" name="Shape 1259"/>
        <p:cNvGrpSpPr/>
        <p:nvPr/>
      </p:nvGrpSpPr>
      <p:grpSpPr>
        <a:xfrm>
          <a:off x="0" y="0"/>
          <a:ext cx="0" cy="0"/>
          <a:chOff x="0" y="0"/>
          <a:chExt cx="0" cy="0"/>
        </a:xfrm>
      </p:grpSpPr>
      <p:sp>
        <p:nvSpPr>
          <p:cNvPr id="1260" name="Google Shape;1260;p128"/>
          <p:cNvSpPr txBox="1"/>
          <p:nvPr/>
        </p:nvSpPr>
        <p:spPr>
          <a:xfrm>
            <a:off x="438150" y="1643713"/>
            <a:ext cx="8248800" cy="2780700"/>
          </a:xfrm>
          <a:prstGeom prst="rect">
            <a:avLst/>
          </a:prstGeom>
          <a:noFill/>
          <a:ln>
            <a:noFill/>
          </a:ln>
        </p:spPr>
        <p:txBody>
          <a:bodyPr anchorCtr="0" anchor="t" bIns="0" lIns="0" spcFirstLastPara="1" rIns="91425" wrap="square" tIns="0">
            <a:noAutofit/>
          </a:bodyPr>
          <a:lstStyle/>
          <a:p>
            <a:pPr indent="0" lvl="0" marL="0" rtl="0" algn="l">
              <a:lnSpc>
                <a:spcPct val="115000"/>
              </a:lnSpc>
              <a:spcBef>
                <a:spcPts val="0"/>
              </a:spcBef>
              <a:spcAft>
                <a:spcPts val="500"/>
              </a:spcAft>
              <a:buNone/>
            </a:pPr>
            <a:r>
              <a:t/>
            </a:r>
            <a:endParaRPr sz="1500">
              <a:solidFill>
                <a:srgbClr val="202124"/>
              </a:solidFill>
              <a:latin typeface="Google Sans Medium"/>
              <a:ea typeface="Google Sans Medium"/>
              <a:cs typeface="Google Sans Medium"/>
              <a:sym typeface="Google Sans Medium"/>
            </a:endParaRPr>
          </a:p>
        </p:txBody>
      </p:sp>
      <p:pic>
        <p:nvPicPr>
          <p:cNvPr id="1261" name="Google Shape;1261;p128"/>
          <p:cNvPicPr preferRelativeResize="0"/>
          <p:nvPr/>
        </p:nvPicPr>
        <p:blipFill rotWithShape="1">
          <a:blip r:embed="rId3">
            <a:alphaModFix/>
          </a:blip>
          <a:srcRect b="19294" l="0" r="9518" t="18523"/>
          <a:stretch/>
        </p:blipFill>
        <p:spPr>
          <a:xfrm>
            <a:off x="1209438" y="641100"/>
            <a:ext cx="6401677" cy="3299586"/>
          </a:xfrm>
          <a:prstGeom prst="rect">
            <a:avLst/>
          </a:prstGeom>
          <a:noFill/>
          <a:ln>
            <a:noFill/>
          </a:ln>
        </p:spPr>
      </p:pic>
      <p:sp>
        <p:nvSpPr>
          <p:cNvPr id="1262" name="Google Shape;1262;p128"/>
          <p:cNvSpPr/>
          <p:nvPr/>
        </p:nvSpPr>
        <p:spPr>
          <a:xfrm>
            <a:off x="6179875" y="4057750"/>
            <a:ext cx="2409000" cy="547800"/>
          </a:xfrm>
          <a:prstGeom prst="rect">
            <a:avLst/>
          </a:prstGeom>
          <a:solidFill>
            <a:srgbClr val="FBBC06"/>
          </a:solidFill>
          <a:ln>
            <a:noFill/>
          </a:ln>
        </p:spPr>
        <p:txBody>
          <a:bodyPr anchorCtr="0" anchor="ctr" bIns="40650" lIns="40650" spcFirstLastPara="1" rIns="40650" wrap="square" tIns="40650">
            <a:noAutofit/>
          </a:bodyPr>
          <a:lstStyle/>
          <a:p>
            <a:pPr indent="0" lvl="0" marL="0" marR="0" rtl="0" algn="ctr">
              <a:lnSpc>
                <a:spcPct val="100000"/>
              </a:lnSpc>
              <a:spcBef>
                <a:spcPts val="0"/>
              </a:spcBef>
              <a:spcAft>
                <a:spcPts val="0"/>
              </a:spcAft>
              <a:buClr>
                <a:srgbClr val="FFFFFF"/>
              </a:buClr>
              <a:buSzPts val="2800"/>
              <a:buFont typeface="Roboto"/>
              <a:buNone/>
            </a:pPr>
            <a:r>
              <a:rPr b="1" i="0" lang="en" sz="2800" u="none" cap="none" strike="noStrike">
                <a:solidFill>
                  <a:srgbClr val="FFFFFF"/>
                </a:solidFill>
                <a:latin typeface="Google Sans"/>
                <a:ea typeface="Google Sans"/>
                <a:cs typeface="Google Sans"/>
                <a:sym typeface="Google Sans"/>
              </a:rPr>
              <a:t>TPU </a:t>
            </a:r>
            <a:r>
              <a:rPr b="1" i="0" lang="en" sz="3100" u="none" cap="none" strike="noStrike">
                <a:solidFill>
                  <a:srgbClr val="FFFFFF"/>
                </a:solidFill>
                <a:latin typeface="Google Sans"/>
                <a:ea typeface="Google Sans"/>
                <a:cs typeface="Google Sans"/>
                <a:sym typeface="Google Sans"/>
              </a:rPr>
              <a:t>v3</a:t>
            </a:r>
            <a:endParaRPr sz="1000">
              <a:solidFill>
                <a:srgbClr val="FFFFFF"/>
              </a:solidFill>
              <a:latin typeface="Google Sans"/>
              <a:ea typeface="Google Sans"/>
              <a:cs typeface="Google Sans"/>
              <a:sym typeface="Google Sans"/>
            </a:endParaRPr>
          </a:p>
        </p:txBody>
      </p:sp>
      <p:sp>
        <p:nvSpPr>
          <p:cNvPr id="1263" name="Google Shape;1263;p128"/>
          <p:cNvSpPr/>
          <p:nvPr/>
        </p:nvSpPr>
        <p:spPr>
          <a:xfrm>
            <a:off x="3815825" y="1938563"/>
            <a:ext cx="2191800" cy="766800"/>
          </a:xfrm>
          <a:prstGeom prst="roundRect">
            <a:avLst>
              <a:gd fmla="val 16667" name="adj"/>
            </a:avLst>
          </a:prstGeom>
          <a:solidFill>
            <a:srgbClr val="E9E9E9">
              <a:alpha val="78480"/>
            </a:srgbClr>
          </a:solidFill>
          <a:ln>
            <a:noFill/>
          </a:ln>
        </p:spPr>
        <p:txBody>
          <a:bodyPr anchorCtr="0" anchor="ctr" bIns="45725" lIns="45725" spcFirstLastPara="1" rIns="45725" wrap="square" tIns="45725">
            <a:noAutofit/>
          </a:bodyPr>
          <a:lstStyle/>
          <a:p>
            <a:pPr indent="0" lvl="0" marL="0" rtl="0" algn="ctr">
              <a:spcBef>
                <a:spcPts val="0"/>
              </a:spcBef>
              <a:spcAft>
                <a:spcPts val="0"/>
              </a:spcAft>
              <a:buNone/>
            </a:pPr>
            <a:r>
              <a:rPr b="1" lang="en" sz="1500">
                <a:latin typeface="Google Sans"/>
                <a:ea typeface="Google Sans"/>
                <a:cs typeface="Google Sans"/>
                <a:sym typeface="Google Sans"/>
              </a:rPr>
              <a:t>4 TPU chips</a:t>
            </a:r>
            <a:endParaRPr b="1" sz="1500">
              <a:latin typeface="Google Sans"/>
              <a:ea typeface="Google Sans"/>
              <a:cs typeface="Google Sans"/>
              <a:sym typeface="Google Sans"/>
            </a:endParaRPr>
          </a:p>
          <a:p>
            <a:pPr indent="0" lvl="0" marL="0" rtl="0" algn="ctr">
              <a:spcBef>
                <a:spcPts val="0"/>
              </a:spcBef>
              <a:spcAft>
                <a:spcPts val="0"/>
              </a:spcAft>
              <a:buNone/>
            </a:pPr>
            <a:r>
              <a:rPr b="1" lang="en" sz="1500">
                <a:latin typeface="Google Sans"/>
                <a:ea typeface="Google Sans"/>
                <a:cs typeface="Google Sans"/>
                <a:sym typeface="Google Sans"/>
              </a:rPr>
              <a:t>2 core per chip</a:t>
            </a:r>
            <a:endParaRPr b="1" sz="1500">
              <a:latin typeface="Google Sans"/>
              <a:ea typeface="Google Sans"/>
              <a:cs typeface="Google Sans"/>
              <a:sym typeface="Google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7" name="Shape 1267"/>
        <p:cNvGrpSpPr/>
        <p:nvPr/>
      </p:nvGrpSpPr>
      <p:grpSpPr>
        <a:xfrm>
          <a:off x="0" y="0"/>
          <a:ext cx="0" cy="0"/>
          <a:chOff x="0" y="0"/>
          <a:chExt cx="0" cy="0"/>
        </a:xfrm>
      </p:grpSpPr>
      <p:sp>
        <p:nvSpPr>
          <p:cNvPr id="1268" name="Google Shape;1268;p129"/>
          <p:cNvSpPr txBox="1"/>
          <p:nvPr/>
        </p:nvSpPr>
        <p:spPr>
          <a:xfrm>
            <a:off x="456187" y="170688"/>
            <a:ext cx="47883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sharding</a:t>
            </a:r>
            <a:endParaRPr sz="2400">
              <a:solidFill>
                <a:srgbClr val="202124"/>
              </a:solidFill>
              <a:latin typeface="Google Sans"/>
              <a:ea typeface="Google Sans"/>
              <a:cs typeface="Google Sans"/>
              <a:sym typeface="Google Sans"/>
            </a:endParaRPr>
          </a:p>
        </p:txBody>
      </p:sp>
      <p:pic>
        <p:nvPicPr>
          <p:cNvPr id="1269" name="Google Shape;1269;p129"/>
          <p:cNvPicPr preferRelativeResize="0"/>
          <p:nvPr/>
        </p:nvPicPr>
        <p:blipFill>
          <a:blip r:embed="rId3">
            <a:alphaModFix/>
          </a:blip>
          <a:stretch>
            <a:fillRect/>
          </a:stretch>
        </p:blipFill>
        <p:spPr>
          <a:xfrm>
            <a:off x="6897150" y="0"/>
            <a:ext cx="2246846" cy="1937400"/>
          </a:xfrm>
          <a:prstGeom prst="rect">
            <a:avLst/>
          </a:prstGeom>
          <a:noFill/>
          <a:ln>
            <a:noFill/>
          </a:ln>
        </p:spPr>
      </p:pic>
      <p:pic>
        <p:nvPicPr>
          <p:cNvPr id="1270" name="Google Shape;1270;p129"/>
          <p:cNvPicPr preferRelativeResize="0"/>
          <p:nvPr/>
        </p:nvPicPr>
        <p:blipFill>
          <a:blip r:embed="rId4">
            <a:alphaModFix/>
          </a:blip>
          <a:stretch>
            <a:fillRect/>
          </a:stretch>
        </p:blipFill>
        <p:spPr>
          <a:xfrm>
            <a:off x="7042450" y="640643"/>
            <a:ext cx="1667638" cy="3862212"/>
          </a:xfrm>
          <a:prstGeom prst="rect">
            <a:avLst/>
          </a:prstGeom>
          <a:noFill/>
          <a:ln>
            <a:noFill/>
          </a:ln>
        </p:spPr>
      </p:pic>
      <p:pic>
        <p:nvPicPr>
          <p:cNvPr id="1271" name="Google Shape;1271;p129" title="GPT2-Page-3.drawio.png"/>
          <p:cNvPicPr preferRelativeResize="0"/>
          <p:nvPr/>
        </p:nvPicPr>
        <p:blipFill>
          <a:blip r:embed="rId5">
            <a:alphaModFix/>
          </a:blip>
          <a:stretch>
            <a:fillRect/>
          </a:stretch>
        </p:blipFill>
        <p:spPr>
          <a:xfrm>
            <a:off x="7042425" y="639338"/>
            <a:ext cx="1667700" cy="3862382"/>
          </a:xfrm>
          <a:prstGeom prst="rect">
            <a:avLst/>
          </a:prstGeom>
          <a:noFill/>
          <a:ln>
            <a:noFill/>
          </a:ln>
        </p:spPr>
      </p:pic>
      <p:sp>
        <p:nvSpPr>
          <p:cNvPr id="1272" name="Google Shape;1272;p129"/>
          <p:cNvSpPr/>
          <p:nvPr/>
        </p:nvSpPr>
        <p:spPr>
          <a:xfrm>
            <a:off x="7042413" y="950612"/>
            <a:ext cx="1667700" cy="20166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73" name="Google Shape;1273;p129"/>
          <p:cNvSpPr txBox="1"/>
          <p:nvPr/>
        </p:nvSpPr>
        <p:spPr>
          <a:xfrm>
            <a:off x="483675" y="681700"/>
            <a:ext cx="6346800" cy="42483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lang="en" sz="1200">
                <a:solidFill>
                  <a:srgbClr val="FBC02D"/>
                </a:solidFill>
                <a:latin typeface="Roboto Mono"/>
                <a:ea typeface="Roboto Mono"/>
                <a:cs typeface="Roboto Mono"/>
                <a:sym typeface="Roboto Mono"/>
              </a:rPr>
              <a:t>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embed_dim: int, num_heads: int, ff_dim: 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dropout_rate: float,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.layer_norm1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nnx.LayerNorm(</a:t>
            </a:r>
            <a:r>
              <a:rPr lang="en" sz="1200">
                <a:solidFill>
                  <a:srgbClr val="FBC02D"/>
                </a:solidFill>
                <a:latin typeface="Roboto Mono"/>
                <a:ea typeface="Roboto Mono"/>
                <a:cs typeface="Roboto Mono"/>
                <a:sym typeface="Roboto Mono"/>
              </a:rPr>
              <a:t>epsilon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1e-6</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scale_init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nnx.initializers.ones_init(),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solidFill>
                <a:srgbClr val="ECEFF1"/>
              </a:solidFill>
              <a:latin typeface="Roboto Mono"/>
              <a:ea typeface="Roboto Mono"/>
              <a:cs typeface="Roboto Mono"/>
              <a:sym typeface="Roboto Mon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sp>
        <p:nvSpPr>
          <p:cNvPr id="1278" name="Google Shape;1278;p130"/>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sharding</a:t>
            </a:r>
            <a:endParaRPr sz="2400">
              <a:solidFill>
                <a:srgbClr val="202124"/>
              </a:solidFill>
              <a:latin typeface="Google Sans"/>
              <a:ea typeface="Google Sans"/>
              <a:cs typeface="Google Sans"/>
              <a:sym typeface="Google Sans"/>
            </a:endParaRPr>
          </a:p>
        </p:txBody>
      </p:sp>
      <p:pic>
        <p:nvPicPr>
          <p:cNvPr id="1279" name="Google Shape;1279;p130"/>
          <p:cNvPicPr preferRelativeResize="0"/>
          <p:nvPr/>
        </p:nvPicPr>
        <p:blipFill>
          <a:blip r:embed="rId3">
            <a:alphaModFix/>
          </a:blip>
          <a:stretch>
            <a:fillRect/>
          </a:stretch>
        </p:blipFill>
        <p:spPr>
          <a:xfrm>
            <a:off x="6897150" y="0"/>
            <a:ext cx="2246846" cy="1937400"/>
          </a:xfrm>
          <a:prstGeom prst="rect">
            <a:avLst/>
          </a:prstGeom>
          <a:noFill/>
          <a:ln>
            <a:noFill/>
          </a:ln>
        </p:spPr>
      </p:pic>
      <p:pic>
        <p:nvPicPr>
          <p:cNvPr id="1280" name="Google Shape;1280;p130"/>
          <p:cNvPicPr preferRelativeResize="0"/>
          <p:nvPr/>
        </p:nvPicPr>
        <p:blipFill>
          <a:blip r:embed="rId4">
            <a:alphaModFix/>
          </a:blip>
          <a:stretch>
            <a:fillRect/>
          </a:stretch>
        </p:blipFill>
        <p:spPr>
          <a:xfrm>
            <a:off x="7042450" y="640643"/>
            <a:ext cx="1667638" cy="3862212"/>
          </a:xfrm>
          <a:prstGeom prst="rect">
            <a:avLst/>
          </a:prstGeom>
          <a:noFill/>
          <a:ln>
            <a:noFill/>
          </a:ln>
        </p:spPr>
      </p:pic>
      <p:pic>
        <p:nvPicPr>
          <p:cNvPr id="1281" name="Google Shape;1281;p130" title="GPT2-Page-3.drawio.png"/>
          <p:cNvPicPr preferRelativeResize="0"/>
          <p:nvPr/>
        </p:nvPicPr>
        <p:blipFill>
          <a:blip r:embed="rId5">
            <a:alphaModFix/>
          </a:blip>
          <a:stretch>
            <a:fillRect/>
          </a:stretch>
        </p:blipFill>
        <p:spPr>
          <a:xfrm>
            <a:off x="7042425" y="639338"/>
            <a:ext cx="1667700" cy="3862382"/>
          </a:xfrm>
          <a:prstGeom prst="rect">
            <a:avLst/>
          </a:prstGeom>
          <a:noFill/>
          <a:ln>
            <a:noFill/>
          </a:ln>
        </p:spPr>
      </p:pic>
      <p:sp>
        <p:nvSpPr>
          <p:cNvPr id="1282" name="Google Shape;1282;p130"/>
          <p:cNvSpPr/>
          <p:nvPr/>
        </p:nvSpPr>
        <p:spPr>
          <a:xfrm>
            <a:off x="7042413" y="950612"/>
            <a:ext cx="1667700" cy="20166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83" name="Google Shape;1283;p130"/>
          <p:cNvSpPr txBox="1"/>
          <p:nvPr/>
        </p:nvSpPr>
        <p:spPr>
          <a:xfrm>
            <a:off x="554450" y="1015500"/>
            <a:ext cx="6342600" cy="34170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.mha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nnx.MultiHeadAttention(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num_heads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num_heads,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nnx.initializers.xavier_uniform(),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.dropout1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nnx.Dropout(</a:t>
            </a:r>
            <a:r>
              <a:rPr lang="en" sz="1200">
                <a:solidFill>
                  <a:srgbClr val="FBC02D"/>
                </a:solidFill>
                <a:latin typeface="Roboto Mono"/>
                <a:ea typeface="Roboto Mono"/>
                <a:cs typeface="Roboto Mono"/>
                <a:sym typeface="Roboto Mono"/>
              </a:rPr>
              <a:t>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dropout_rate)</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sp>
        <p:nvSpPr>
          <p:cNvPr id="1288" name="Google Shape;1288;p131"/>
          <p:cNvSpPr txBox="1"/>
          <p:nvPr/>
        </p:nvSpPr>
        <p:spPr>
          <a:xfrm>
            <a:off x="456188" y="94488"/>
            <a:ext cx="54555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Transformer block sharding (continued)</a:t>
            </a:r>
            <a:endParaRPr sz="2400">
              <a:solidFill>
                <a:srgbClr val="202124"/>
              </a:solidFill>
              <a:latin typeface="Roboto"/>
              <a:ea typeface="Roboto"/>
              <a:cs typeface="Roboto"/>
              <a:sym typeface="Roboto"/>
            </a:endParaRPr>
          </a:p>
        </p:txBody>
      </p:sp>
      <p:pic>
        <p:nvPicPr>
          <p:cNvPr id="1289" name="Google Shape;1289;p131"/>
          <p:cNvPicPr preferRelativeResize="0"/>
          <p:nvPr/>
        </p:nvPicPr>
        <p:blipFill>
          <a:blip r:embed="rId3">
            <a:alphaModFix/>
          </a:blip>
          <a:stretch>
            <a:fillRect/>
          </a:stretch>
        </p:blipFill>
        <p:spPr>
          <a:xfrm>
            <a:off x="7042450" y="640643"/>
            <a:ext cx="1667638" cy="3862212"/>
          </a:xfrm>
          <a:prstGeom prst="rect">
            <a:avLst/>
          </a:prstGeom>
          <a:noFill/>
          <a:ln>
            <a:noFill/>
          </a:ln>
        </p:spPr>
      </p:pic>
      <p:pic>
        <p:nvPicPr>
          <p:cNvPr id="1290" name="Google Shape;1290;p131" title="GPT2-Page-3.drawio.png"/>
          <p:cNvPicPr preferRelativeResize="0"/>
          <p:nvPr/>
        </p:nvPicPr>
        <p:blipFill>
          <a:blip r:embed="rId4">
            <a:alphaModFix/>
          </a:blip>
          <a:stretch>
            <a:fillRect/>
          </a:stretch>
        </p:blipFill>
        <p:spPr>
          <a:xfrm>
            <a:off x="7042425" y="639338"/>
            <a:ext cx="1667700" cy="3862382"/>
          </a:xfrm>
          <a:prstGeom prst="rect">
            <a:avLst/>
          </a:prstGeom>
          <a:noFill/>
          <a:ln>
            <a:noFill/>
          </a:ln>
        </p:spPr>
      </p:pic>
      <p:sp>
        <p:nvSpPr>
          <p:cNvPr id="1291" name="Google Shape;1291;p131"/>
          <p:cNvSpPr/>
          <p:nvPr/>
        </p:nvSpPr>
        <p:spPr>
          <a:xfrm>
            <a:off x="7042413" y="967363"/>
            <a:ext cx="1667700" cy="6582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92" name="Google Shape;1292;p131"/>
          <p:cNvSpPr/>
          <p:nvPr/>
        </p:nvSpPr>
        <p:spPr>
          <a:xfrm>
            <a:off x="7042413" y="2436513"/>
            <a:ext cx="1667700" cy="18150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93" name="Google Shape;1293;p131"/>
          <p:cNvSpPr txBox="1"/>
          <p:nvPr/>
        </p:nvSpPr>
        <p:spPr>
          <a:xfrm>
            <a:off x="530875" y="569150"/>
            <a:ext cx="6311400" cy="45252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.linear1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nnx.initializers.xavier_uniform(),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.linear2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nnx.initializers.xavier_uniform(),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 …)</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 name="Shape 1297"/>
        <p:cNvGrpSpPr/>
        <p:nvPr/>
      </p:nvGrpSpPr>
      <p:grpSpPr>
        <a:xfrm>
          <a:off x="0" y="0"/>
          <a:ext cx="0" cy="0"/>
          <a:chOff x="0" y="0"/>
          <a:chExt cx="0" cy="0"/>
        </a:xfrm>
      </p:grpSpPr>
      <p:sp>
        <p:nvSpPr>
          <p:cNvPr id="1298" name="Google Shape;1298;p132"/>
          <p:cNvSpPr txBox="1"/>
          <p:nvPr/>
        </p:nvSpPr>
        <p:spPr>
          <a:xfrm>
            <a:off x="456187" y="246888"/>
            <a:ext cx="47883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Data parallelism in the training loop</a:t>
            </a:r>
            <a:endParaRPr sz="2400">
              <a:solidFill>
                <a:srgbClr val="202124"/>
              </a:solidFill>
              <a:latin typeface="Google Sans"/>
              <a:ea typeface="Google Sans"/>
              <a:cs typeface="Google Sans"/>
              <a:sym typeface="Google Sans"/>
            </a:endParaRPr>
          </a:p>
        </p:txBody>
      </p:sp>
      <p:pic>
        <p:nvPicPr>
          <p:cNvPr id="1299" name="Google Shape;1299;p132"/>
          <p:cNvPicPr preferRelativeResize="0"/>
          <p:nvPr/>
        </p:nvPicPr>
        <p:blipFill>
          <a:blip r:embed="rId3">
            <a:alphaModFix/>
          </a:blip>
          <a:stretch>
            <a:fillRect/>
          </a:stretch>
        </p:blipFill>
        <p:spPr>
          <a:xfrm>
            <a:off x="6897150" y="457200"/>
            <a:ext cx="2246846" cy="1937400"/>
          </a:xfrm>
          <a:prstGeom prst="rect">
            <a:avLst/>
          </a:prstGeom>
          <a:noFill/>
          <a:ln>
            <a:noFill/>
          </a:ln>
        </p:spPr>
      </p:pic>
      <p:pic>
        <p:nvPicPr>
          <p:cNvPr id="1300" name="Google Shape;1300;p132"/>
          <p:cNvPicPr preferRelativeResize="0"/>
          <p:nvPr/>
        </p:nvPicPr>
        <p:blipFill>
          <a:blip r:embed="rId4">
            <a:alphaModFix/>
          </a:blip>
          <a:stretch>
            <a:fillRect/>
          </a:stretch>
        </p:blipFill>
        <p:spPr>
          <a:xfrm>
            <a:off x="6760838" y="642638"/>
            <a:ext cx="2040263" cy="3871556"/>
          </a:xfrm>
          <a:prstGeom prst="rect">
            <a:avLst/>
          </a:prstGeom>
          <a:noFill/>
          <a:ln>
            <a:noFill/>
          </a:ln>
        </p:spPr>
      </p:pic>
      <p:sp>
        <p:nvSpPr>
          <p:cNvPr id="1301" name="Google Shape;1301;p132"/>
          <p:cNvSpPr/>
          <p:nvPr/>
        </p:nvSpPr>
        <p:spPr>
          <a:xfrm>
            <a:off x="72951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1</a:t>
            </a:r>
            <a:endParaRPr sz="700">
              <a:latin typeface="Google Sans"/>
              <a:ea typeface="Google Sans"/>
              <a:cs typeface="Google Sans"/>
              <a:sym typeface="Google Sans"/>
            </a:endParaRPr>
          </a:p>
        </p:txBody>
      </p:sp>
      <p:sp>
        <p:nvSpPr>
          <p:cNvPr id="1302" name="Google Shape;1302;p132"/>
          <p:cNvSpPr/>
          <p:nvPr/>
        </p:nvSpPr>
        <p:spPr>
          <a:xfrm>
            <a:off x="74760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2</a:t>
            </a:r>
            <a:endParaRPr sz="700">
              <a:latin typeface="Google Sans"/>
              <a:ea typeface="Google Sans"/>
              <a:cs typeface="Google Sans"/>
              <a:sym typeface="Google Sans"/>
            </a:endParaRPr>
          </a:p>
        </p:txBody>
      </p:sp>
      <p:sp>
        <p:nvSpPr>
          <p:cNvPr id="1303" name="Google Shape;1303;p132"/>
          <p:cNvSpPr/>
          <p:nvPr/>
        </p:nvSpPr>
        <p:spPr>
          <a:xfrm>
            <a:off x="76569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3</a:t>
            </a:r>
            <a:endParaRPr sz="700">
              <a:latin typeface="Google Sans"/>
              <a:ea typeface="Google Sans"/>
              <a:cs typeface="Google Sans"/>
              <a:sym typeface="Google Sans"/>
            </a:endParaRPr>
          </a:p>
        </p:txBody>
      </p:sp>
      <p:sp>
        <p:nvSpPr>
          <p:cNvPr id="1304" name="Google Shape;1304;p132"/>
          <p:cNvSpPr/>
          <p:nvPr/>
        </p:nvSpPr>
        <p:spPr>
          <a:xfrm>
            <a:off x="78378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4</a:t>
            </a:r>
            <a:endParaRPr sz="700">
              <a:latin typeface="Google Sans"/>
              <a:ea typeface="Google Sans"/>
              <a:cs typeface="Google Sans"/>
              <a:sym typeface="Google Sans"/>
            </a:endParaRPr>
          </a:p>
        </p:txBody>
      </p:sp>
      <p:sp>
        <p:nvSpPr>
          <p:cNvPr id="1305" name="Google Shape;1305;p132"/>
          <p:cNvSpPr/>
          <p:nvPr/>
        </p:nvSpPr>
        <p:spPr>
          <a:xfrm>
            <a:off x="6984938" y="642638"/>
            <a:ext cx="1859400" cy="36702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306" name="Google Shape;1306;p132"/>
          <p:cNvSpPr txBox="1"/>
          <p:nvPr/>
        </p:nvSpPr>
        <p:spPr>
          <a:xfrm>
            <a:off x="483675" y="1120725"/>
            <a:ext cx="6346800" cy="15288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while</a:t>
            </a:r>
            <a:r>
              <a:rPr lang="en" sz="1200">
                <a:solidFill>
                  <a:srgbClr val="FBC02D"/>
                </a:solidFill>
                <a:latin typeface="Roboto Mono"/>
                <a:ea typeface="Roboto Mono"/>
                <a:cs typeface="Roboto Mono"/>
                <a:sym typeface="Roboto Mono"/>
              </a:rPr>
              <a:t> 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input_batch, target_batch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get_batch(</a:t>
            </a:r>
            <a:r>
              <a:rPr lang="en" sz="1200">
                <a:solidFill>
                  <a:srgbClr val="9CCC65"/>
                </a:solidFill>
                <a:latin typeface="Roboto Mono"/>
                <a:ea typeface="Roboto Mono"/>
                <a:cs typeface="Roboto Mono"/>
                <a:sym typeface="Roboto Mono"/>
              </a:rPr>
              <a:t>"train"</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train_step(model, optimizer, train_metrics,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jax.device_put((input_batch, target_batch),</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0" name="Shape 1310"/>
        <p:cNvGrpSpPr/>
        <p:nvPr/>
      </p:nvGrpSpPr>
      <p:grpSpPr>
        <a:xfrm>
          <a:off x="0" y="0"/>
          <a:ext cx="0" cy="0"/>
          <a:chOff x="0" y="0"/>
          <a:chExt cx="0" cy="0"/>
        </a:xfrm>
      </p:grpSpPr>
      <p:sp>
        <p:nvSpPr>
          <p:cNvPr id="1311" name="Google Shape;1311;p133"/>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02124"/>
                </a:solidFill>
              </a:rPr>
              <a:t>Switching among different parallelisms (8 devices)</a:t>
            </a:r>
            <a:endParaRPr/>
          </a:p>
        </p:txBody>
      </p:sp>
      <p:pic>
        <p:nvPicPr>
          <p:cNvPr id="1312" name="Google Shape;1312;p133"/>
          <p:cNvPicPr preferRelativeResize="0"/>
          <p:nvPr/>
        </p:nvPicPr>
        <p:blipFill>
          <a:blip r:embed="rId3">
            <a:alphaModFix/>
          </a:blip>
          <a:stretch>
            <a:fillRect/>
          </a:stretch>
        </p:blipFill>
        <p:spPr>
          <a:xfrm>
            <a:off x="6989438" y="756938"/>
            <a:ext cx="2040263" cy="3871556"/>
          </a:xfrm>
          <a:prstGeom prst="rect">
            <a:avLst/>
          </a:prstGeom>
          <a:noFill/>
          <a:ln>
            <a:noFill/>
          </a:ln>
        </p:spPr>
      </p:pic>
      <p:sp>
        <p:nvSpPr>
          <p:cNvPr id="1313" name="Google Shape;1313;p133"/>
          <p:cNvSpPr txBox="1"/>
          <p:nvPr/>
        </p:nvSpPr>
        <p:spPr>
          <a:xfrm>
            <a:off x="519075" y="1292250"/>
            <a:ext cx="6630000" cy="31401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4-way batch data parallelism and 2-way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4</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2</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2-way batch data parallelism and 4-way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2</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4</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Pure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1</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8</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Pure batch data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8</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1</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7" name="Shape 1317"/>
        <p:cNvGrpSpPr/>
        <p:nvPr/>
      </p:nvGrpSpPr>
      <p:grpSpPr>
        <a:xfrm>
          <a:off x="0" y="0"/>
          <a:ext cx="0" cy="0"/>
          <a:chOff x="0" y="0"/>
          <a:chExt cx="0" cy="0"/>
        </a:xfrm>
      </p:grpSpPr>
      <p:sp>
        <p:nvSpPr>
          <p:cNvPr id="1318" name="Google Shape;1318;p134"/>
          <p:cNvSpPr txBox="1"/>
          <p:nvPr>
            <p:ph idx="1" type="body"/>
          </p:nvPr>
        </p:nvSpPr>
        <p:spPr>
          <a:xfrm>
            <a:off x="344500" y="1572375"/>
            <a:ext cx="8110500" cy="2766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JAX: </a:t>
            </a:r>
            <a:r>
              <a:rPr lang="en" sz="2400" u="sng">
                <a:solidFill>
                  <a:schemeClr val="hlink"/>
                </a:solidFill>
                <a:hlinkClick r:id="rId3"/>
              </a:rPr>
              <a:t>https://jax.dev</a:t>
            </a:r>
            <a:endParaRPr sz="2400"/>
          </a:p>
          <a:p>
            <a:pPr indent="0" lvl="0" marL="0" rtl="0" algn="l">
              <a:lnSpc>
                <a:spcPct val="115000"/>
              </a:lnSpc>
              <a:spcBef>
                <a:spcPts val="1000"/>
              </a:spcBef>
              <a:spcAft>
                <a:spcPts val="0"/>
              </a:spcAft>
              <a:buNone/>
            </a:pPr>
            <a:r>
              <a:rPr lang="en" sz="2400"/>
              <a:t>Flax NNX: </a:t>
            </a:r>
            <a:r>
              <a:rPr lang="en" sz="2400" u="sng">
                <a:solidFill>
                  <a:schemeClr val="hlink"/>
                </a:solidFill>
                <a:hlinkClick r:id="rId4"/>
              </a:rPr>
              <a:t>https://flax.readthedocs.io</a:t>
            </a:r>
            <a:endParaRPr sz="2400"/>
          </a:p>
          <a:p>
            <a:pPr indent="0" lvl="0" marL="0" rtl="0" algn="l">
              <a:lnSpc>
                <a:spcPct val="115000"/>
              </a:lnSpc>
              <a:spcBef>
                <a:spcPts val="1000"/>
              </a:spcBef>
              <a:spcAft>
                <a:spcPts val="0"/>
              </a:spcAft>
              <a:buNone/>
            </a:pPr>
            <a:r>
              <a:rPr lang="en" sz="2400"/>
              <a:t>JAX AI Stack: </a:t>
            </a:r>
            <a:r>
              <a:rPr lang="en" sz="2400" u="sng">
                <a:solidFill>
                  <a:schemeClr val="hlink"/>
                </a:solidFill>
                <a:hlinkClick r:id="rId5"/>
              </a:rPr>
              <a:t>https://jaxstack.ai</a:t>
            </a:r>
            <a:endParaRPr sz="2400"/>
          </a:p>
          <a:p>
            <a:pPr indent="0" lvl="0" marL="0" rtl="0" algn="l">
              <a:lnSpc>
                <a:spcPct val="115000"/>
              </a:lnSpc>
              <a:spcBef>
                <a:spcPts val="1000"/>
              </a:spcBef>
              <a:spcAft>
                <a:spcPts val="0"/>
              </a:spcAft>
              <a:buNone/>
            </a:pPr>
            <a:r>
              <a:rPr lang="en" sz="2400">
                <a:solidFill>
                  <a:schemeClr val="lt1"/>
                </a:solidFill>
              </a:rPr>
              <a:t>Grain Documentation: </a:t>
            </a:r>
            <a:r>
              <a:rPr lang="en" sz="2400" u="sng">
                <a:solidFill>
                  <a:schemeClr val="hlink"/>
                </a:solidFill>
                <a:hlinkClick r:id="rId6"/>
              </a:rPr>
              <a:t>https://google-grain.readthedocs.io</a:t>
            </a:r>
            <a:endParaRPr sz="2400"/>
          </a:p>
          <a:p>
            <a:pPr indent="0" lvl="0" marL="0" rtl="0" algn="l">
              <a:lnSpc>
                <a:spcPct val="115000"/>
              </a:lnSpc>
              <a:spcBef>
                <a:spcPts val="1000"/>
              </a:spcBef>
              <a:spcAft>
                <a:spcPts val="1000"/>
              </a:spcAft>
              <a:buNone/>
            </a:pPr>
            <a:r>
              <a:rPr lang="en" sz="2400">
                <a:solidFill>
                  <a:schemeClr val="lt1"/>
                </a:solidFill>
              </a:rPr>
              <a:t>Orbax: </a:t>
            </a:r>
            <a:r>
              <a:rPr lang="en" sz="2400" u="sng">
                <a:solidFill>
                  <a:schemeClr val="hlink"/>
                </a:solidFill>
                <a:hlinkClick r:id="rId7"/>
              </a:rPr>
              <a:t>https://orbax.readthedocs.io</a:t>
            </a:r>
            <a:endParaRPr sz="2400"/>
          </a:p>
        </p:txBody>
      </p:sp>
      <p:sp>
        <p:nvSpPr>
          <p:cNvPr id="1319" name="Google Shape;1319;p13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3" name="Shape 1323"/>
        <p:cNvGrpSpPr/>
        <p:nvPr/>
      </p:nvGrpSpPr>
      <p:grpSpPr>
        <a:xfrm>
          <a:off x="0" y="0"/>
          <a:ext cx="0" cy="0"/>
          <a:chOff x="0" y="0"/>
          <a:chExt cx="0" cy="0"/>
        </a:xfrm>
      </p:grpSpPr>
      <p:sp>
        <p:nvSpPr>
          <p:cNvPr id="1324" name="Google Shape;1324;p135"/>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325" name="Google Shape;1325;p135"/>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326" name="Google Shape;1326;p135"/>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92"/>
          <p:cNvSpPr/>
          <p:nvPr/>
        </p:nvSpPr>
        <p:spPr>
          <a:xfrm>
            <a:off x="5494490" y="943713"/>
            <a:ext cx="19614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a:t>
            </a:r>
            <a:r>
              <a:rPr lang="en" sz="1200">
                <a:latin typeface="Roboto"/>
                <a:ea typeface="Roboto"/>
                <a:cs typeface="Roboto"/>
                <a:sym typeface="Roboto"/>
              </a:rPr>
              <a:t>:0</a:t>
            </a:r>
            <a:endParaRPr sz="1200">
              <a:latin typeface="Roboto"/>
              <a:ea typeface="Roboto"/>
              <a:cs typeface="Roboto"/>
              <a:sym typeface="Roboto"/>
            </a:endParaRPr>
          </a:p>
        </p:txBody>
      </p:sp>
      <p:sp>
        <p:nvSpPr>
          <p:cNvPr id="933" name="Google Shape;933;p92"/>
          <p:cNvSpPr/>
          <p:nvPr/>
        </p:nvSpPr>
        <p:spPr>
          <a:xfrm>
            <a:off x="5494025" y="2968622"/>
            <a:ext cx="1962600" cy="9609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Device:2</a:t>
            </a:r>
            <a:endParaRPr sz="1200">
              <a:latin typeface="Roboto"/>
              <a:ea typeface="Roboto"/>
              <a:cs typeface="Roboto"/>
              <a:sym typeface="Roboto"/>
            </a:endParaRPr>
          </a:p>
        </p:txBody>
      </p:sp>
      <p:sp>
        <p:nvSpPr>
          <p:cNvPr id="934" name="Google Shape;934;p92"/>
          <p:cNvSpPr/>
          <p:nvPr/>
        </p:nvSpPr>
        <p:spPr>
          <a:xfrm>
            <a:off x="5494025" y="1956167"/>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Device:1</a:t>
            </a:r>
            <a:endParaRPr sz="1200">
              <a:latin typeface="Roboto"/>
              <a:ea typeface="Roboto"/>
              <a:cs typeface="Roboto"/>
              <a:sym typeface="Roboto"/>
            </a:endParaRPr>
          </a:p>
        </p:txBody>
      </p:sp>
      <p:sp>
        <p:nvSpPr>
          <p:cNvPr id="935" name="Google Shape;935;p92"/>
          <p:cNvSpPr/>
          <p:nvPr/>
        </p:nvSpPr>
        <p:spPr>
          <a:xfrm>
            <a:off x="5494025" y="3983612"/>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Device:3</a:t>
            </a:r>
            <a:endParaRPr sz="1200">
              <a:latin typeface="Roboto"/>
              <a:ea typeface="Roboto"/>
              <a:cs typeface="Roboto"/>
              <a:sym typeface="Roboto"/>
            </a:endParaRPr>
          </a:p>
        </p:txBody>
      </p:sp>
      <p:sp>
        <p:nvSpPr>
          <p:cNvPr id="936" name="Google Shape;936;p92"/>
          <p:cNvSpPr/>
          <p:nvPr/>
        </p:nvSpPr>
        <p:spPr>
          <a:xfrm>
            <a:off x="5623274" y="13187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0</a:t>
            </a:r>
            <a:endParaRPr b="1" sz="1000">
              <a:latin typeface="Roboto"/>
              <a:ea typeface="Roboto"/>
              <a:cs typeface="Roboto"/>
              <a:sym typeface="Roboto"/>
            </a:endParaRPr>
          </a:p>
        </p:txBody>
      </p:sp>
      <p:sp>
        <p:nvSpPr>
          <p:cNvPr id="937" name="Google Shape;937;p92"/>
          <p:cNvSpPr/>
          <p:nvPr/>
        </p:nvSpPr>
        <p:spPr>
          <a:xfrm>
            <a:off x="5623274" y="23093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1</a:t>
            </a:r>
            <a:endParaRPr b="1" sz="1000">
              <a:latin typeface="Roboto"/>
              <a:ea typeface="Roboto"/>
              <a:cs typeface="Roboto"/>
              <a:sym typeface="Roboto"/>
            </a:endParaRPr>
          </a:p>
        </p:txBody>
      </p:sp>
      <p:sp>
        <p:nvSpPr>
          <p:cNvPr id="938" name="Google Shape;938;p92"/>
          <p:cNvSpPr/>
          <p:nvPr/>
        </p:nvSpPr>
        <p:spPr>
          <a:xfrm>
            <a:off x="5623274" y="33380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2</a:t>
            </a:r>
            <a:endParaRPr b="1" sz="1000">
              <a:latin typeface="Roboto"/>
              <a:ea typeface="Roboto"/>
              <a:cs typeface="Roboto"/>
              <a:sym typeface="Roboto"/>
            </a:endParaRPr>
          </a:p>
        </p:txBody>
      </p:sp>
      <p:sp>
        <p:nvSpPr>
          <p:cNvPr id="939" name="Google Shape;939;p92"/>
          <p:cNvSpPr/>
          <p:nvPr/>
        </p:nvSpPr>
        <p:spPr>
          <a:xfrm>
            <a:off x="5623274" y="43286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3</a:t>
            </a:r>
            <a:endParaRPr b="1" sz="1000">
              <a:latin typeface="Roboto"/>
              <a:ea typeface="Roboto"/>
              <a:cs typeface="Roboto"/>
              <a:sym typeface="Roboto"/>
            </a:endParaRPr>
          </a:p>
        </p:txBody>
      </p:sp>
      <p:grpSp>
        <p:nvGrpSpPr>
          <p:cNvPr id="940" name="Google Shape;940;p92"/>
          <p:cNvGrpSpPr/>
          <p:nvPr/>
        </p:nvGrpSpPr>
        <p:grpSpPr>
          <a:xfrm>
            <a:off x="5623274" y="1593363"/>
            <a:ext cx="1675200" cy="3253313"/>
            <a:chOff x="9722549" y="3186725"/>
            <a:chExt cx="3350400" cy="6506626"/>
          </a:xfrm>
        </p:grpSpPr>
        <p:sp>
          <p:nvSpPr>
            <p:cNvPr id="941" name="Google Shape;941;p92"/>
            <p:cNvSpPr/>
            <p:nvPr/>
          </p:nvSpPr>
          <p:spPr>
            <a:xfrm>
              <a:off x="9722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0</a:t>
              </a:r>
              <a:endParaRPr b="1" sz="1000">
                <a:latin typeface="Roboto"/>
                <a:ea typeface="Roboto"/>
                <a:cs typeface="Roboto"/>
                <a:sym typeface="Roboto"/>
              </a:endParaRPr>
            </a:p>
          </p:txBody>
        </p:sp>
        <p:sp>
          <p:nvSpPr>
            <p:cNvPr id="942" name="Google Shape;942;p92"/>
            <p:cNvSpPr/>
            <p:nvPr/>
          </p:nvSpPr>
          <p:spPr>
            <a:xfrm>
              <a:off x="9722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1</a:t>
              </a:r>
              <a:endParaRPr b="1" sz="1000">
                <a:latin typeface="Roboto"/>
                <a:ea typeface="Roboto"/>
                <a:cs typeface="Roboto"/>
                <a:sym typeface="Roboto"/>
              </a:endParaRPr>
            </a:p>
          </p:txBody>
        </p:sp>
        <p:sp>
          <p:nvSpPr>
            <p:cNvPr id="943" name="Google Shape;943;p92"/>
            <p:cNvSpPr/>
            <p:nvPr/>
          </p:nvSpPr>
          <p:spPr>
            <a:xfrm>
              <a:off x="9722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2</a:t>
              </a:r>
              <a:endParaRPr b="1" sz="1000">
                <a:latin typeface="Roboto"/>
                <a:ea typeface="Roboto"/>
                <a:cs typeface="Roboto"/>
                <a:sym typeface="Roboto"/>
              </a:endParaRPr>
            </a:p>
          </p:txBody>
        </p:sp>
        <p:sp>
          <p:nvSpPr>
            <p:cNvPr id="944" name="Google Shape;944;p92"/>
            <p:cNvSpPr/>
            <p:nvPr/>
          </p:nvSpPr>
          <p:spPr>
            <a:xfrm>
              <a:off x="9722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3</a:t>
              </a:r>
              <a:endParaRPr b="1" sz="1000">
                <a:latin typeface="Roboto"/>
                <a:ea typeface="Roboto"/>
                <a:cs typeface="Roboto"/>
                <a:sym typeface="Roboto"/>
              </a:endParaRPr>
            </a:p>
          </p:txBody>
        </p:sp>
      </p:grpSp>
      <p:sp>
        <p:nvSpPr>
          <p:cNvPr id="945" name="Google Shape;945;p92"/>
          <p:cNvSpPr txBox="1"/>
          <p:nvPr/>
        </p:nvSpPr>
        <p:spPr>
          <a:xfrm>
            <a:off x="456201" y="475500"/>
            <a:ext cx="41178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Distributed Data Parallelism</a:t>
            </a:r>
            <a:endParaRPr sz="2400">
              <a:solidFill>
                <a:srgbClr val="202124"/>
              </a:solidFill>
              <a:latin typeface="Roboto"/>
              <a:ea typeface="Roboto"/>
              <a:cs typeface="Roboto"/>
              <a:sym typeface="Roboto"/>
            </a:endParaRPr>
          </a:p>
        </p:txBody>
      </p:sp>
      <p:sp>
        <p:nvSpPr>
          <p:cNvPr id="946" name="Google Shape;946;p92"/>
          <p:cNvSpPr txBox="1"/>
          <p:nvPr/>
        </p:nvSpPr>
        <p:spPr>
          <a:xfrm>
            <a:off x="410875" y="1065300"/>
            <a:ext cx="4626600" cy="35814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Model Replicated, Data Split</a:t>
            </a:r>
            <a:r>
              <a:rPr lang="en" sz="1800">
                <a:solidFill>
                  <a:srgbClr val="5F6368"/>
                </a:solidFill>
                <a:latin typeface="Roboto"/>
                <a:ea typeface="Roboto"/>
                <a:cs typeface="Roboto"/>
                <a:sym typeface="Roboto"/>
              </a:rPr>
              <a:t>: Model copied to multiple devices (GPUs/TPUs); dataset divided into unique batches per device.</a:t>
            </a:r>
            <a:endParaRPr sz="1800">
              <a:solidFill>
                <a:srgbClr val="5F6368"/>
              </a:solidFill>
              <a:latin typeface="Roboto"/>
              <a:ea typeface="Roboto"/>
              <a:cs typeface="Roboto"/>
              <a:sym typeface="Roboto"/>
            </a:endParaRPr>
          </a:p>
          <a:p>
            <a:pPr indent="-342900" lvl="0" marL="457200" rtl="0" algn="l">
              <a:spcBef>
                <a:spcPts val="100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Parallel Gradient Calculation</a:t>
            </a:r>
            <a:r>
              <a:rPr lang="en" sz="1800">
                <a:solidFill>
                  <a:srgbClr val="5F6368"/>
                </a:solidFill>
                <a:latin typeface="Roboto"/>
                <a:ea typeface="Roboto"/>
                <a:cs typeface="Roboto"/>
                <a:sym typeface="Roboto"/>
              </a:rPr>
              <a:t>: Each device computes gradients independently on its local data batch using its model copy.</a:t>
            </a:r>
            <a:endParaRPr sz="1800">
              <a:solidFill>
                <a:srgbClr val="5F6368"/>
              </a:solidFill>
              <a:latin typeface="Roboto"/>
              <a:ea typeface="Roboto"/>
              <a:cs typeface="Roboto"/>
              <a:sym typeface="Roboto"/>
            </a:endParaRPr>
          </a:p>
          <a:p>
            <a:pPr indent="-342900" lvl="0" marL="457200" rtl="0" algn="l">
              <a:spcBef>
                <a:spcPts val="1000"/>
              </a:spcBef>
              <a:spcAft>
                <a:spcPts val="1000"/>
              </a:spcAft>
              <a:buClr>
                <a:srgbClr val="5F6368"/>
              </a:buClr>
              <a:buSzPts val="1800"/>
              <a:buFont typeface="Roboto"/>
              <a:buChar char="●"/>
            </a:pPr>
            <a:r>
              <a:rPr b="1" lang="en" sz="1800">
                <a:solidFill>
                  <a:srgbClr val="5F6368"/>
                </a:solidFill>
                <a:latin typeface="Roboto"/>
                <a:ea typeface="Roboto"/>
                <a:cs typeface="Roboto"/>
                <a:sym typeface="Roboto"/>
              </a:rPr>
              <a:t>Gradient Sync &amp; Consistent Update</a:t>
            </a:r>
            <a:r>
              <a:rPr lang="en" sz="1800">
                <a:solidFill>
                  <a:srgbClr val="5F6368"/>
                </a:solidFill>
                <a:latin typeface="Roboto"/>
                <a:ea typeface="Roboto"/>
                <a:cs typeface="Roboto"/>
                <a:sym typeface="Roboto"/>
              </a:rPr>
              <a:t>: Gradients aggregated across devices (e.g., averaged); combined result updates all model copies identically.</a:t>
            </a:r>
            <a:endParaRPr sz="1800">
              <a:solidFill>
                <a:srgbClr val="5F6368"/>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0" name="Shape 950"/>
        <p:cNvGrpSpPr/>
        <p:nvPr/>
      </p:nvGrpSpPr>
      <p:grpSpPr>
        <a:xfrm>
          <a:off x="0" y="0"/>
          <a:ext cx="0" cy="0"/>
          <a:chOff x="0" y="0"/>
          <a:chExt cx="0" cy="0"/>
        </a:xfrm>
      </p:grpSpPr>
      <p:sp>
        <p:nvSpPr>
          <p:cNvPr id="951" name="Google Shape;951;p93"/>
          <p:cNvSpPr/>
          <p:nvPr/>
        </p:nvSpPr>
        <p:spPr>
          <a:xfrm>
            <a:off x="4573838" y="0"/>
            <a:ext cx="4570200" cy="5143500"/>
          </a:xfrm>
          <a:prstGeom prst="rect">
            <a:avLst/>
          </a:prstGeom>
          <a:solidFill>
            <a:srgbClr val="EEEEEE"/>
          </a:solidFill>
          <a:ln>
            <a:noFill/>
          </a:ln>
        </p:spPr>
        <p:txBody>
          <a:bodyPr anchorCtr="0" anchor="ctr" bIns="243800" lIns="243800" spcFirstLastPara="1" rIns="243800" wrap="square" tIns="243800">
            <a:noAutofit/>
          </a:bodyPr>
          <a:lstStyle/>
          <a:p>
            <a:pPr indent="0" lvl="0" marL="0" rtl="0" algn="l">
              <a:spcBef>
                <a:spcPts val="0"/>
              </a:spcBef>
              <a:spcAft>
                <a:spcPts val="0"/>
              </a:spcAft>
              <a:buNone/>
            </a:pPr>
            <a:r>
              <a:t/>
            </a:r>
            <a:endParaRPr sz="1400">
              <a:latin typeface="Google Sans"/>
              <a:ea typeface="Google Sans"/>
              <a:cs typeface="Google Sans"/>
              <a:sym typeface="Google Sans"/>
            </a:endParaRPr>
          </a:p>
        </p:txBody>
      </p:sp>
      <p:grpSp>
        <p:nvGrpSpPr>
          <p:cNvPr id="952" name="Google Shape;952;p93"/>
          <p:cNvGrpSpPr/>
          <p:nvPr/>
        </p:nvGrpSpPr>
        <p:grpSpPr>
          <a:xfrm>
            <a:off x="7018025" y="259075"/>
            <a:ext cx="1962450" cy="4686187"/>
            <a:chOff x="14036050" y="518150"/>
            <a:chExt cx="3924900" cy="9372375"/>
          </a:xfrm>
        </p:grpSpPr>
        <p:sp>
          <p:nvSpPr>
            <p:cNvPr id="953" name="Google Shape;953;p93"/>
            <p:cNvSpPr txBox="1"/>
            <p:nvPr/>
          </p:nvSpPr>
          <p:spPr>
            <a:xfrm>
              <a:off x="14068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FSDP</a:t>
              </a:r>
              <a:endParaRPr b="1" sz="1500">
                <a:solidFill>
                  <a:srgbClr val="202124"/>
                </a:solidFill>
                <a:latin typeface="Google Sans"/>
                <a:ea typeface="Google Sans"/>
                <a:cs typeface="Google Sans"/>
                <a:sym typeface="Google Sans"/>
              </a:endParaRPr>
            </a:p>
          </p:txBody>
        </p:sp>
        <p:sp>
          <p:nvSpPr>
            <p:cNvPr id="954" name="Google Shape;954;p93"/>
            <p:cNvSpPr/>
            <p:nvPr/>
          </p:nvSpPr>
          <p:spPr>
            <a:xfrm>
              <a:off x="14036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955" name="Google Shape;955;p93"/>
            <p:cNvSpPr/>
            <p:nvPr/>
          </p:nvSpPr>
          <p:spPr>
            <a:xfrm>
              <a:off x="14036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956" name="Google Shape;956;p93"/>
            <p:cNvSpPr/>
            <p:nvPr/>
          </p:nvSpPr>
          <p:spPr>
            <a:xfrm>
              <a:off x="14036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957" name="Google Shape;957;p93"/>
            <p:cNvSpPr/>
            <p:nvPr/>
          </p:nvSpPr>
          <p:spPr>
            <a:xfrm>
              <a:off x="14036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958" name="Google Shape;958;p93"/>
            <p:cNvSpPr/>
            <p:nvPr/>
          </p:nvSpPr>
          <p:spPr>
            <a:xfrm>
              <a:off x="14294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0</a:t>
              </a:r>
              <a:endParaRPr b="1" sz="1000">
                <a:latin typeface="Google Sans"/>
                <a:ea typeface="Google Sans"/>
                <a:cs typeface="Google Sans"/>
                <a:sym typeface="Google Sans"/>
              </a:endParaRPr>
            </a:p>
          </p:txBody>
        </p:sp>
        <p:sp>
          <p:nvSpPr>
            <p:cNvPr id="959" name="Google Shape;959;p93"/>
            <p:cNvSpPr/>
            <p:nvPr/>
          </p:nvSpPr>
          <p:spPr>
            <a:xfrm>
              <a:off x="14294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1</a:t>
              </a:r>
              <a:endParaRPr b="1" sz="1000">
                <a:latin typeface="Google Sans"/>
                <a:ea typeface="Google Sans"/>
                <a:cs typeface="Google Sans"/>
                <a:sym typeface="Google Sans"/>
              </a:endParaRPr>
            </a:p>
          </p:txBody>
        </p:sp>
        <p:sp>
          <p:nvSpPr>
            <p:cNvPr id="960" name="Google Shape;960;p93"/>
            <p:cNvSpPr/>
            <p:nvPr/>
          </p:nvSpPr>
          <p:spPr>
            <a:xfrm>
              <a:off x="14294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2</a:t>
              </a:r>
              <a:endParaRPr b="1" sz="1000">
                <a:latin typeface="Google Sans"/>
                <a:ea typeface="Google Sans"/>
                <a:cs typeface="Google Sans"/>
                <a:sym typeface="Google Sans"/>
              </a:endParaRPr>
            </a:p>
          </p:txBody>
        </p:sp>
        <p:sp>
          <p:nvSpPr>
            <p:cNvPr id="961" name="Google Shape;961;p93"/>
            <p:cNvSpPr/>
            <p:nvPr/>
          </p:nvSpPr>
          <p:spPr>
            <a:xfrm>
              <a:off x="14294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3</a:t>
              </a:r>
              <a:endParaRPr b="1" sz="1000">
                <a:latin typeface="Google Sans"/>
                <a:ea typeface="Google Sans"/>
                <a:cs typeface="Google Sans"/>
                <a:sym typeface="Google Sans"/>
              </a:endParaRPr>
            </a:p>
          </p:txBody>
        </p:sp>
      </p:grpSp>
      <p:grpSp>
        <p:nvGrpSpPr>
          <p:cNvPr id="962" name="Google Shape;962;p93"/>
          <p:cNvGrpSpPr/>
          <p:nvPr/>
        </p:nvGrpSpPr>
        <p:grpSpPr>
          <a:xfrm>
            <a:off x="4732025" y="259075"/>
            <a:ext cx="1962450" cy="4686187"/>
            <a:chOff x="9464050" y="518150"/>
            <a:chExt cx="3924900" cy="9372375"/>
          </a:xfrm>
        </p:grpSpPr>
        <p:sp>
          <p:nvSpPr>
            <p:cNvPr id="963" name="Google Shape;963;p93"/>
            <p:cNvSpPr/>
            <p:nvPr/>
          </p:nvSpPr>
          <p:spPr>
            <a:xfrm>
              <a:off x="9464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964" name="Google Shape;964;p93"/>
            <p:cNvSpPr/>
            <p:nvPr/>
          </p:nvSpPr>
          <p:spPr>
            <a:xfrm>
              <a:off x="9464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965" name="Google Shape;965;p93"/>
            <p:cNvSpPr/>
            <p:nvPr/>
          </p:nvSpPr>
          <p:spPr>
            <a:xfrm>
              <a:off x="9464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966" name="Google Shape;966;p93"/>
            <p:cNvSpPr/>
            <p:nvPr/>
          </p:nvSpPr>
          <p:spPr>
            <a:xfrm>
              <a:off x="9464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967" name="Google Shape;967;p93"/>
            <p:cNvSpPr txBox="1"/>
            <p:nvPr/>
          </p:nvSpPr>
          <p:spPr>
            <a:xfrm>
              <a:off x="9496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Distributed Data</a:t>
              </a:r>
              <a:endParaRPr b="1" sz="1500">
                <a:solidFill>
                  <a:srgbClr val="202124"/>
                </a:solidFill>
                <a:latin typeface="Google Sans"/>
                <a:ea typeface="Google Sans"/>
                <a:cs typeface="Google Sans"/>
                <a:sym typeface="Google Sans"/>
              </a:endParaRPr>
            </a:p>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Parallelism</a:t>
              </a:r>
              <a:endParaRPr b="1" sz="1500">
                <a:solidFill>
                  <a:srgbClr val="202124"/>
                </a:solidFill>
                <a:latin typeface="Google Sans"/>
                <a:ea typeface="Google Sans"/>
                <a:cs typeface="Google Sans"/>
                <a:sym typeface="Google Sans"/>
              </a:endParaRPr>
            </a:p>
          </p:txBody>
        </p:sp>
        <p:sp>
          <p:nvSpPr>
            <p:cNvPr id="968" name="Google Shape;968;p93"/>
            <p:cNvSpPr/>
            <p:nvPr/>
          </p:nvSpPr>
          <p:spPr>
            <a:xfrm>
              <a:off x="9722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0</a:t>
              </a:r>
              <a:endParaRPr b="1" sz="1000">
                <a:latin typeface="Google Sans"/>
                <a:ea typeface="Google Sans"/>
                <a:cs typeface="Google Sans"/>
                <a:sym typeface="Google Sans"/>
              </a:endParaRPr>
            </a:p>
          </p:txBody>
        </p:sp>
        <p:sp>
          <p:nvSpPr>
            <p:cNvPr id="969" name="Google Shape;969;p93"/>
            <p:cNvSpPr/>
            <p:nvPr/>
          </p:nvSpPr>
          <p:spPr>
            <a:xfrm>
              <a:off x="9722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1</a:t>
              </a:r>
              <a:endParaRPr b="1" sz="1000">
                <a:latin typeface="Google Sans"/>
                <a:ea typeface="Google Sans"/>
                <a:cs typeface="Google Sans"/>
                <a:sym typeface="Google Sans"/>
              </a:endParaRPr>
            </a:p>
          </p:txBody>
        </p:sp>
        <p:sp>
          <p:nvSpPr>
            <p:cNvPr id="970" name="Google Shape;970;p93"/>
            <p:cNvSpPr/>
            <p:nvPr/>
          </p:nvSpPr>
          <p:spPr>
            <a:xfrm>
              <a:off x="9722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2</a:t>
              </a:r>
              <a:endParaRPr b="1" sz="1000">
                <a:latin typeface="Google Sans"/>
                <a:ea typeface="Google Sans"/>
                <a:cs typeface="Google Sans"/>
                <a:sym typeface="Google Sans"/>
              </a:endParaRPr>
            </a:p>
          </p:txBody>
        </p:sp>
        <p:sp>
          <p:nvSpPr>
            <p:cNvPr id="971" name="Google Shape;971;p93"/>
            <p:cNvSpPr/>
            <p:nvPr/>
          </p:nvSpPr>
          <p:spPr>
            <a:xfrm>
              <a:off x="9722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3</a:t>
              </a:r>
              <a:endParaRPr b="1" sz="1000">
                <a:latin typeface="Google Sans"/>
                <a:ea typeface="Google Sans"/>
                <a:cs typeface="Google Sans"/>
                <a:sym typeface="Google Sans"/>
              </a:endParaRPr>
            </a:p>
          </p:txBody>
        </p:sp>
      </p:grpSp>
      <p:grpSp>
        <p:nvGrpSpPr>
          <p:cNvPr id="972" name="Google Shape;972;p93"/>
          <p:cNvGrpSpPr/>
          <p:nvPr/>
        </p:nvGrpSpPr>
        <p:grpSpPr>
          <a:xfrm>
            <a:off x="4861274" y="1593363"/>
            <a:ext cx="1675200" cy="3253313"/>
            <a:chOff x="9722549" y="3186725"/>
            <a:chExt cx="3350400" cy="6506626"/>
          </a:xfrm>
        </p:grpSpPr>
        <p:sp>
          <p:nvSpPr>
            <p:cNvPr id="973" name="Google Shape;973;p93"/>
            <p:cNvSpPr/>
            <p:nvPr/>
          </p:nvSpPr>
          <p:spPr>
            <a:xfrm>
              <a:off x="9722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0</a:t>
              </a:r>
              <a:endParaRPr b="1" sz="1000">
                <a:latin typeface="Google Sans"/>
                <a:ea typeface="Google Sans"/>
                <a:cs typeface="Google Sans"/>
                <a:sym typeface="Google Sans"/>
              </a:endParaRPr>
            </a:p>
          </p:txBody>
        </p:sp>
        <p:sp>
          <p:nvSpPr>
            <p:cNvPr id="974" name="Google Shape;974;p93"/>
            <p:cNvSpPr/>
            <p:nvPr/>
          </p:nvSpPr>
          <p:spPr>
            <a:xfrm>
              <a:off x="9722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1</a:t>
              </a:r>
              <a:endParaRPr b="1" sz="1000">
                <a:latin typeface="Google Sans"/>
                <a:ea typeface="Google Sans"/>
                <a:cs typeface="Google Sans"/>
                <a:sym typeface="Google Sans"/>
              </a:endParaRPr>
            </a:p>
          </p:txBody>
        </p:sp>
        <p:sp>
          <p:nvSpPr>
            <p:cNvPr id="975" name="Google Shape;975;p93"/>
            <p:cNvSpPr/>
            <p:nvPr/>
          </p:nvSpPr>
          <p:spPr>
            <a:xfrm>
              <a:off x="9722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2</a:t>
              </a:r>
              <a:endParaRPr b="1" sz="1000">
                <a:latin typeface="Google Sans"/>
                <a:ea typeface="Google Sans"/>
                <a:cs typeface="Google Sans"/>
                <a:sym typeface="Google Sans"/>
              </a:endParaRPr>
            </a:p>
          </p:txBody>
        </p:sp>
        <p:sp>
          <p:nvSpPr>
            <p:cNvPr id="976" name="Google Shape;976;p93"/>
            <p:cNvSpPr/>
            <p:nvPr/>
          </p:nvSpPr>
          <p:spPr>
            <a:xfrm>
              <a:off x="9722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3</a:t>
              </a:r>
              <a:endParaRPr b="1" sz="1000">
                <a:latin typeface="Google Sans"/>
                <a:ea typeface="Google Sans"/>
                <a:cs typeface="Google Sans"/>
                <a:sym typeface="Google Sans"/>
              </a:endParaRPr>
            </a:p>
          </p:txBody>
        </p:sp>
      </p:grpSp>
      <p:grpSp>
        <p:nvGrpSpPr>
          <p:cNvPr id="977" name="Google Shape;977;p93"/>
          <p:cNvGrpSpPr/>
          <p:nvPr/>
        </p:nvGrpSpPr>
        <p:grpSpPr>
          <a:xfrm>
            <a:off x="7147274" y="1593363"/>
            <a:ext cx="1675200" cy="3253313"/>
            <a:chOff x="14294549" y="3186725"/>
            <a:chExt cx="3350400" cy="6506626"/>
          </a:xfrm>
        </p:grpSpPr>
        <p:sp>
          <p:nvSpPr>
            <p:cNvPr id="978" name="Google Shape;978;p93"/>
            <p:cNvSpPr/>
            <p:nvPr/>
          </p:nvSpPr>
          <p:spPr>
            <a:xfrm>
              <a:off x="14294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0</a:t>
              </a:r>
              <a:endParaRPr b="1" sz="1000">
                <a:latin typeface="Google Sans"/>
                <a:ea typeface="Google Sans"/>
                <a:cs typeface="Google Sans"/>
                <a:sym typeface="Google Sans"/>
              </a:endParaRPr>
            </a:p>
          </p:txBody>
        </p:sp>
        <p:sp>
          <p:nvSpPr>
            <p:cNvPr id="979" name="Google Shape;979;p93"/>
            <p:cNvSpPr/>
            <p:nvPr/>
          </p:nvSpPr>
          <p:spPr>
            <a:xfrm>
              <a:off x="14294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1</a:t>
              </a:r>
              <a:endParaRPr b="1" sz="1000">
                <a:latin typeface="Google Sans"/>
                <a:ea typeface="Google Sans"/>
                <a:cs typeface="Google Sans"/>
                <a:sym typeface="Google Sans"/>
              </a:endParaRPr>
            </a:p>
          </p:txBody>
        </p:sp>
        <p:sp>
          <p:nvSpPr>
            <p:cNvPr id="980" name="Google Shape;980;p93"/>
            <p:cNvSpPr/>
            <p:nvPr/>
          </p:nvSpPr>
          <p:spPr>
            <a:xfrm>
              <a:off x="14294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2</a:t>
              </a:r>
              <a:endParaRPr b="1" sz="1000">
                <a:latin typeface="Google Sans"/>
                <a:ea typeface="Google Sans"/>
                <a:cs typeface="Google Sans"/>
                <a:sym typeface="Google Sans"/>
              </a:endParaRPr>
            </a:p>
          </p:txBody>
        </p:sp>
        <p:sp>
          <p:nvSpPr>
            <p:cNvPr id="981" name="Google Shape;981;p93"/>
            <p:cNvSpPr/>
            <p:nvPr/>
          </p:nvSpPr>
          <p:spPr>
            <a:xfrm>
              <a:off x="14294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3</a:t>
              </a:r>
              <a:endParaRPr b="1" sz="1000">
                <a:latin typeface="Google Sans"/>
                <a:ea typeface="Google Sans"/>
                <a:cs typeface="Google Sans"/>
                <a:sym typeface="Google Sans"/>
              </a:endParaRPr>
            </a:p>
          </p:txBody>
        </p:sp>
      </p:grpSp>
      <p:sp>
        <p:nvSpPr>
          <p:cNvPr id="982" name="Google Shape;982;p93"/>
          <p:cNvSpPr txBox="1"/>
          <p:nvPr>
            <p:ph type="title"/>
          </p:nvPr>
        </p:nvSpPr>
        <p:spPr>
          <a:xfrm>
            <a:off x="344500" y="188175"/>
            <a:ext cx="4229400" cy="849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202124"/>
                </a:solidFill>
                <a:latin typeface="Roboto"/>
                <a:ea typeface="Roboto"/>
                <a:cs typeface="Roboto"/>
                <a:sym typeface="Roboto"/>
              </a:rPr>
              <a:t>Fully Sharded Data Parallelism (FSDP)</a:t>
            </a:r>
            <a:endParaRPr>
              <a:solidFill>
                <a:srgbClr val="202124"/>
              </a:solidFill>
              <a:latin typeface="Roboto"/>
              <a:ea typeface="Roboto"/>
              <a:cs typeface="Roboto"/>
              <a:sym typeface="Roboto"/>
            </a:endParaRPr>
          </a:p>
        </p:txBody>
      </p:sp>
      <p:sp>
        <p:nvSpPr>
          <p:cNvPr id="983" name="Google Shape;983;p93"/>
          <p:cNvSpPr txBox="1"/>
          <p:nvPr/>
        </p:nvSpPr>
        <p:spPr>
          <a:xfrm>
            <a:off x="410878" y="1446300"/>
            <a:ext cx="3954000" cy="27501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Shards All State</a:t>
            </a:r>
            <a:r>
              <a:rPr lang="en" sz="1800">
                <a:solidFill>
                  <a:srgbClr val="5F6368"/>
                </a:solidFill>
                <a:latin typeface="Roboto"/>
                <a:ea typeface="Roboto"/>
                <a:cs typeface="Roboto"/>
                <a:sym typeface="Roboto"/>
              </a:rPr>
              <a:t>: Partitions parameters, gradients, and optimizer states across devices</a:t>
            </a:r>
            <a:endParaRPr sz="1800">
              <a:solidFill>
                <a:srgbClr val="5F6368"/>
              </a:solidFill>
              <a:latin typeface="Roboto"/>
              <a:ea typeface="Roboto"/>
              <a:cs typeface="Roboto"/>
              <a:sym typeface="Roboto"/>
            </a:endParaRPr>
          </a:p>
          <a:p>
            <a:pPr indent="-342900" lvl="0" marL="457200" rtl="0" algn="l">
              <a:spcBef>
                <a:spcPts val="100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Cuts Memory Use</a:t>
            </a:r>
            <a:r>
              <a:rPr lang="en" sz="1800">
                <a:solidFill>
                  <a:srgbClr val="5F6368"/>
                </a:solidFill>
                <a:latin typeface="Roboto"/>
                <a:ea typeface="Roboto"/>
                <a:cs typeface="Roboto"/>
                <a:sym typeface="Roboto"/>
              </a:rPr>
              <a:t>: Each device holds only its shard, greatly lowering memory needs</a:t>
            </a:r>
            <a:endParaRPr sz="1800">
              <a:solidFill>
                <a:srgbClr val="5F6368"/>
              </a:solidFill>
              <a:latin typeface="Roboto"/>
              <a:ea typeface="Roboto"/>
              <a:cs typeface="Roboto"/>
              <a:sym typeface="Roboto"/>
            </a:endParaRPr>
          </a:p>
          <a:p>
            <a:pPr indent="-342900" lvl="0" marL="457200" rtl="0" algn="l">
              <a:spcBef>
                <a:spcPts val="1000"/>
              </a:spcBef>
              <a:spcAft>
                <a:spcPts val="1000"/>
              </a:spcAft>
              <a:buClr>
                <a:srgbClr val="5F6368"/>
              </a:buClr>
              <a:buSzPts val="1800"/>
              <a:buFont typeface="Roboto"/>
              <a:buChar char="●"/>
            </a:pPr>
            <a:r>
              <a:rPr b="1" lang="en" sz="1800">
                <a:solidFill>
                  <a:srgbClr val="5F6368"/>
                </a:solidFill>
                <a:latin typeface="Roboto"/>
                <a:ea typeface="Roboto"/>
                <a:cs typeface="Roboto"/>
                <a:sym typeface="Roboto"/>
              </a:rPr>
              <a:t>Gathers When Needed</a:t>
            </a:r>
            <a:r>
              <a:rPr lang="en" sz="1800">
                <a:solidFill>
                  <a:srgbClr val="5F6368"/>
                </a:solidFill>
                <a:latin typeface="Roboto"/>
                <a:ea typeface="Roboto"/>
                <a:cs typeface="Roboto"/>
                <a:sym typeface="Roboto"/>
              </a:rPr>
              <a:t>: Assembles full layer parameters temporarily, just for computation</a:t>
            </a:r>
            <a:endParaRPr sz="1800">
              <a:solidFill>
                <a:srgbClr val="5F6368"/>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94"/>
          <p:cNvSpPr/>
          <p:nvPr/>
        </p:nvSpPr>
        <p:spPr>
          <a:xfrm>
            <a:off x="4573838" y="0"/>
            <a:ext cx="4570200" cy="5143500"/>
          </a:xfrm>
          <a:prstGeom prst="rect">
            <a:avLst/>
          </a:prstGeom>
          <a:solidFill>
            <a:srgbClr val="EEEEEE"/>
          </a:solidFill>
          <a:ln>
            <a:noFill/>
          </a:ln>
        </p:spPr>
        <p:txBody>
          <a:bodyPr anchorCtr="0" anchor="ctr" bIns="243800" lIns="243800" spcFirstLastPara="1" rIns="243800" wrap="square" tIns="243800">
            <a:noAutofit/>
          </a:bodyPr>
          <a:lstStyle/>
          <a:p>
            <a:pPr indent="0" lvl="0" marL="0" rtl="0" algn="l">
              <a:spcBef>
                <a:spcPts val="0"/>
              </a:spcBef>
              <a:spcAft>
                <a:spcPts val="0"/>
              </a:spcAft>
              <a:buNone/>
            </a:pPr>
            <a:r>
              <a:t/>
            </a:r>
            <a:endParaRPr sz="1400">
              <a:latin typeface="Google Sans"/>
              <a:ea typeface="Google Sans"/>
              <a:cs typeface="Google Sans"/>
              <a:sym typeface="Google Sans"/>
            </a:endParaRPr>
          </a:p>
        </p:txBody>
      </p:sp>
      <p:grpSp>
        <p:nvGrpSpPr>
          <p:cNvPr id="989" name="Google Shape;989;p94"/>
          <p:cNvGrpSpPr/>
          <p:nvPr/>
        </p:nvGrpSpPr>
        <p:grpSpPr>
          <a:xfrm>
            <a:off x="7018025" y="259075"/>
            <a:ext cx="1962450" cy="4686187"/>
            <a:chOff x="14036050" y="518150"/>
            <a:chExt cx="3924900" cy="9372375"/>
          </a:xfrm>
        </p:grpSpPr>
        <p:sp>
          <p:nvSpPr>
            <p:cNvPr id="990" name="Google Shape;990;p94"/>
            <p:cNvSpPr txBox="1"/>
            <p:nvPr/>
          </p:nvSpPr>
          <p:spPr>
            <a:xfrm>
              <a:off x="14068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Tensor Parallelism</a:t>
              </a:r>
              <a:endParaRPr b="1" sz="1500">
                <a:solidFill>
                  <a:srgbClr val="202124"/>
                </a:solidFill>
                <a:latin typeface="Google Sans"/>
                <a:ea typeface="Google Sans"/>
                <a:cs typeface="Google Sans"/>
                <a:sym typeface="Google Sans"/>
              </a:endParaRPr>
            </a:p>
          </p:txBody>
        </p:sp>
        <p:sp>
          <p:nvSpPr>
            <p:cNvPr id="991" name="Google Shape;991;p94"/>
            <p:cNvSpPr/>
            <p:nvPr/>
          </p:nvSpPr>
          <p:spPr>
            <a:xfrm>
              <a:off x="14036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992" name="Google Shape;992;p94"/>
            <p:cNvSpPr/>
            <p:nvPr/>
          </p:nvSpPr>
          <p:spPr>
            <a:xfrm>
              <a:off x="14036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993" name="Google Shape;993;p94"/>
            <p:cNvSpPr/>
            <p:nvPr/>
          </p:nvSpPr>
          <p:spPr>
            <a:xfrm>
              <a:off x="14036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994" name="Google Shape;994;p94"/>
            <p:cNvSpPr/>
            <p:nvPr/>
          </p:nvSpPr>
          <p:spPr>
            <a:xfrm>
              <a:off x="14036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995" name="Google Shape;995;p94"/>
            <p:cNvSpPr/>
            <p:nvPr/>
          </p:nvSpPr>
          <p:spPr>
            <a:xfrm>
              <a:off x="14294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a:t>
              </a:r>
              <a:r>
                <a:rPr b="1" lang="en" sz="1000">
                  <a:latin typeface="Google Sans"/>
                  <a:ea typeface="Google Sans"/>
                  <a:cs typeface="Google Sans"/>
                  <a:sym typeface="Google Sans"/>
                </a:rPr>
                <a:t>Shard 0</a:t>
              </a:r>
              <a:endParaRPr b="1" sz="1000">
                <a:latin typeface="Google Sans"/>
                <a:ea typeface="Google Sans"/>
                <a:cs typeface="Google Sans"/>
                <a:sym typeface="Google Sans"/>
              </a:endParaRPr>
            </a:p>
          </p:txBody>
        </p:sp>
        <p:sp>
          <p:nvSpPr>
            <p:cNvPr id="996" name="Google Shape;996;p94"/>
            <p:cNvSpPr/>
            <p:nvPr/>
          </p:nvSpPr>
          <p:spPr>
            <a:xfrm>
              <a:off x="14294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Shard 1</a:t>
              </a:r>
              <a:endParaRPr b="1" sz="1000">
                <a:latin typeface="Google Sans"/>
                <a:ea typeface="Google Sans"/>
                <a:cs typeface="Google Sans"/>
                <a:sym typeface="Google Sans"/>
              </a:endParaRPr>
            </a:p>
          </p:txBody>
        </p:sp>
        <p:sp>
          <p:nvSpPr>
            <p:cNvPr id="997" name="Google Shape;997;p94"/>
            <p:cNvSpPr/>
            <p:nvPr/>
          </p:nvSpPr>
          <p:spPr>
            <a:xfrm>
              <a:off x="14294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Shard 2</a:t>
              </a:r>
              <a:endParaRPr b="1" sz="1000">
                <a:latin typeface="Google Sans"/>
                <a:ea typeface="Google Sans"/>
                <a:cs typeface="Google Sans"/>
                <a:sym typeface="Google Sans"/>
              </a:endParaRPr>
            </a:p>
          </p:txBody>
        </p:sp>
        <p:sp>
          <p:nvSpPr>
            <p:cNvPr id="998" name="Google Shape;998;p94"/>
            <p:cNvSpPr/>
            <p:nvPr/>
          </p:nvSpPr>
          <p:spPr>
            <a:xfrm>
              <a:off x="14294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Shard 3</a:t>
              </a:r>
              <a:endParaRPr b="1" sz="1000">
                <a:latin typeface="Google Sans"/>
                <a:ea typeface="Google Sans"/>
                <a:cs typeface="Google Sans"/>
                <a:sym typeface="Google Sans"/>
              </a:endParaRPr>
            </a:p>
          </p:txBody>
        </p:sp>
      </p:grpSp>
      <p:grpSp>
        <p:nvGrpSpPr>
          <p:cNvPr id="999" name="Google Shape;999;p94"/>
          <p:cNvGrpSpPr/>
          <p:nvPr/>
        </p:nvGrpSpPr>
        <p:grpSpPr>
          <a:xfrm>
            <a:off x="7147274" y="1593363"/>
            <a:ext cx="1675200" cy="3253313"/>
            <a:chOff x="14294549" y="3186725"/>
            <a:chExt cx="3350400" cy="6506626"/>
          </a:xfrm>
        </p:grpSpPr>
        <p:sp>
          <p:nvSpPr>
            <p:cNvPr id="1000" name="Google Shape;1000;p94"/>
            <p:cNvSpPr/>
            <p:nvPr/>
          </p:nvSpPr>
          <p:spPr>
            <a:xfrm>
              <a:off x="14294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0</a:t>
              </a:r>
              <a:endParaRPr b="1" sz="1000">
                <a:latin typeface="Google Sans"/>
                <a:ea typeface="Google Sans"/>
                <a:cs typeface="Google Sans"/>
                <a:sym typeface="Google Sans"/>
              </a:endParaRPr>
            </a:p>
          </p:txBody>
        </p:sp>
        <p:sp>
          <p:nvSpPr>
            <p:cNvPr id="1001" name="Google Shape;1001;p94"/>
            <p:cNvSpPr/>
            <p:nvPr/>
          </p:nvSpPr>
          <p:spPr>
            <a:xfrm>
              <a:off x="14294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1</a:t>
              </a:r>
              <a:endParaRPr b="1" sz="1000">
                <a:latin typeface="Google Sans"/>
                <a:ea typeface="Google Sans"/>
                <a:cs typeface="Google Sans"/>
                <a:sym typeface="Google Sans"/>
              </a:endParaRPr>
            </a:p>
          </p:txBody>
        </p:sp>
        <p:sp>
          <p:nvSpPr>
            <p:cNvPr id="1002" name="Google Shape;1002;p94"/>
            <p:cNvSpPr/>
            <p:nvPr/>
          </p:nvSpPr>
          <p:spPr>
            <a:xfrm>
              <a:off x="14294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2</a:t>
              </a:r>
              <a:endParaRPr b="1" sz="1000">
                <a:latin typeface="Google Sans"/>
                <a:ea typeface="Google Sans"/>
                <a:cs typeface="Google Sans"/>
                <a:sym typeface="Google Sans"/>
              </a:endParaRPr>
            </a:p>
          </p:txBody>
        </p:sp>
        <p:sp>
          <p:nvSpPr>
            <p:cNvPr id="1003" name="Google Shape;1003;p94"/>
            <p:cNvSpPr/>
            <p:nvPr/>
          </p:nvSpPr>
          <p:spPr>
            <a:xfrm>
              <a:off x="14294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3</a:t>
              </a:r>
              <a:endParaRPr b="1" sz="1000">
                <a:latin typeface="Google Sans"/>
                <a:ea typeface="Google Sans"/>
                <a:cs typeface="Google Sans"/>
                <a:sym typeface="Google Sans"/>
              </a:endParaRPr>
            </a:p>
          </p:txBody>
        </p:sp>
      </p:grpSp>
      <p:sp>
        <p:nvSpPr>
          <p:cNvPr id="1004" name="Google Shape;1004;p94"/>
          <p:cNvSpPr txBox="1"/>
          <p:nvPr>
            <p:ph type="title"/>
          </p:nvPr>
        </p:nvSpPr>
        <p:spPr>
          <a:xfrm>
            <a:off x="344500" y="35775"/>
            <a:ext cx="42294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202124"/>
                </a:solidFill>
                <a:latin typeface="Roboto"/>
                <a:ea typeface="Roboto"/>
                <a:cs typeface="Roboto"/>
                <a:sym typeface="Roboto"/>
              </a:rPr>
              <a:t>Tensor Parallelism</a:t>
            </a:r>
            <a:endParaRPr>
              <a:solidFill>
                <a:srgbClr val="202124"/>
              </a:solidFill>
              <a:latin typeface="Roboto"/>
              <a:ea typeface="Roboto"/>
              <a:cs typeface="Roboto"/>
              <a:sym typeface="Roboto"/>
            </a:endParaRPr>
          </a:p>
        </p:txBody>
      </p:sp>
      <p:sp>
        <p:nvSpPr>
          <p:cNvPr id="1005" name="Google Shape;1005;p94"/>
          <p:cNvSpPr txBox="1"/>
          <p:nvPr/>
        </p:nvSpPr>
        <p:spPr>
          <a:xfrm>
            <a:off x="410875" y="684300"/>
            <a:ext cx="4163100" cy="44124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Splits Layers/Tensors</a:t>
            </a:r>
            <a:r>
              <a:rPr lang="en" sz="1800">
                <a:solidFill>
                  <a:srgbClr val="5F6368"/>
                </a:solidFill>
                <a:latin typeface="Roboto"/>
                <a:ea typeface="Roboto"/>
                <a:cs typeface="Roboto"/>
                <a:sym typeface="Roboto"/>
              </a:rPr>
              <a:t>: A model parallelism technique that divides individual large model layers or tensor operations across multiple devices.</a:t>
            </a:r>
            <a:endParaRPr sz="1800">
              <a:solidFill>
                <a:srgbClr val="5F6368"/>
              </a:solidFill>
              <a:latin typeface="Roboto"/>
              <a:ea typeface="Roboto"/>
              <a:cs typeface="Roboto"/>
              <a:sym typeface="Roboto"/>
            </a:endParaRPr>
          </a:p>
          <a:p>
            <a:pPr indent="-342900" lvl="0" marL="457200" rtl="0" algn="l">
              <a:spcBef>
                <a:spcPts val="100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Cooperative Computation</a:t>
            </a:r>
            <a:r>
              <a:rPr lang="en" sz="1800">
                <a:solidFill>
                  <a:srgbClr val="5F6368"/>
                </a:solidFill>
                <a:latin typeface="Roboto"/>
                <a:ea typeface="Roboto"/>
                <a:cs typeface="Roboto"/>
                <a:sym typeface="Roboto"/>
              </a:rPr>
              <a:t>: Devices work simultaneously on the same data input, each calculating only a portion or slice of the layer's computation.</a:t>
            </a:r>
            <a:endParaRPr sz="1800">
              <a:solidFill>
                <a:srgbClr val="5F6368"/>
              </a:solidFill>
              <a:latin typeface="Roboto"/>
              <a:ea typeface="Roboto"/>
              <a:cs typeface="Roboto"/>
              <a:sym typeface="Roboto"/>
            </a:endParaRPr>
          </a:p>
          <a:p>
            <a:pPr indent="-342900" lvl="0" marL="457200" rtl="0" algn="l">
              <a:spcBef>
                <a:spcPts val="1000"/>
              </a:spcBef>
              <a:spcAft>
                <a:spcPts val="1000"/>
              </a:spcAft>
              <a:buClr>
                <a:srgbClr val="5F6368"/>
              </a:buClr>
              <a:buSzPts val="1800"/>
              <a:buFont typeface="Roboto"/>
              <a:buChar char="●"/>
            </a:pPr>
            <a:r>
              <a:rPr b="1" lang="en" sz="1800">
                <a:solidFill>
                  <a:srgbClr val="5F6368"/>
                </a:solidFill>
                <a:latin typeface="Roboto"/>
                <a:ea typeface="Roboto"/>
                <a:cs typeface="Roboto"/>
                <a:sym typeface="Roboto"/>
              </a:rPr>
              <a:t>Enables Huge Layers</a:t>
            </a:r>
            <a:r>
              <a:rPr lang="en" sz="1800">
                <a:solidFill>
                  <a:srgbClr val="5F6368"/>
                </a:solidFill>
                <a:latin typeface="Roboto"/>
                <a:ea typeface="Roboto"/>
                <a:cs typeface="Roboto"/>
                <a:sym typeface="Roboto"/>
              </a:rPr>
              <a:t>: Allows models with layers too large to fit in a single device’s memory to be executed by distributing the layer's workload.</a:t>
            </a:r>
            <a:endParaRPr sz="1800">
              <a:solidFill>
                <a:srgbClr val="5F6368"/>
              </a:solidFill>
              <a:latin typeface="Roboto"/>
              <a:ea typeface="Roboto"/>
              <a:cs typeface="Roboto"/>
              <a:sym typeface="Roboto"/>
            </a:endParaRPr>
          </a:p>
        </p:txBody>
      </p:sp>
      <p:grpSp>
        <p:nvGrpSpPr>
          <p:cNvPr id="1006" name="Google Shape;1006;p94"/>
          <p:cNvGrpSpPr/>
          <p:nvPr/>
        </p:nvGrpSpPr>
        <p:grpSpPr>
          <a:xfrm>
            <a:off x="4884425" y="259075"/>
            <a:ext cx="1962450" cy="4686187"/>
            <a:chOff x="14036050" y="518150"/>
            <a:chExt cx="3924900" cy="9372375"/>
          </a:xfrm>
        </p:grpSpPr>
        <p:sp>
          <p:nvSpPr>
            <p:cNvPr id="1007" name="Google Shape;1007;p94"/>
            <p:cNvSpPr txBox="1"/>
            <p:nvPr/>
          </p:nvSpPr>
          <p:spPr>
            <a:xfrm>
              <a:off x="14068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FSDP</a:t>
              </a:r>
              <a:endParaRPr b="1" sz="1500">
                <a:solidFill>
                  <a:srgbClr val="202124"/>
                </a:solidFill>
                <a:latin typeface="Google Sans"/>
                <a:ea typeface="Google Sans"/>
                <a:cs typeface="Google Sans"/>
                <a:sym typeface="Google Sans"/>
              </a:endParaRPr>
            </a:p>
          </p:txBody>
        </p:sp>
        <p:sp>
          <p:nvSpPr>
            <p:cNvPr id="1008" name="Google Shape;1008;p94"/>
            <p:cNvSpPr/>
            <p:nvPr/>
          </p:nvSpPr>
          <p:spPr>
            <a:xfrm>
              <a:off x="14036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1009" name="Google Shape;1009;p94"/>
            <p:cNvSpPr/>
            <p:nvPr/>
          </p:nvSpPr>
          <p:spPr>
            <a:xfrm>
              <a:off x="14036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1010" name="Google Shape;1010;p94"/>
            <p:cNvSpPr/>
            <p:nvPr/>
          </p:nvSpPr>
          <p:spPr>
            <a:xfrm>
              <a:off x="14036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1011" name="Google Shape;1011;p94"/>
            <p:cNvSpPr/>
            <p:nvPr/>
          </p:nvSpPr>
          <p:spPr>
            <a:xfrm>
              <a:off x="14036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1012" name="Google Shape;1012;p94"/>
            <p:cNvSpPr/>
            <p:nvPr/>
          </p:nvSpPr>
          <p:spPr>
            <a:xfrm>
              <a:off x="14294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0</a:t>
              </a:r>
              <a:endParaRPr b="1" sz="1000">
                <a:latin typeface="Google Sans"/>
                <a:ea typeface="Google Sans"/>
                <a:cs typeface="Google Sans"/>
                <a:sym typeface="Google Sans"/>
              </a:endParaRPr>
            </a:p>
          </p:txBody>
        </p:sp>
        <p:sp>
          <p:nvSpPr>
            <p:cNvPr id="1013" name="Google Shape;1013;p94"/>
            <p:cNvSpPr/>
            <p:nvPr/>
          </p:nvSpPr>
          <p:spPr>
            <a:xfrm>
              <a:off x="14294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1</a:t>
              </a:r>
              <a:endParaRPr b="1" sz="1000">
                <a:latin typeface="Google Sans"/>
                <a:ea typeface="Google Sans"/>
                <a:cs typeface="Google Sans"/>
                <a:sym typeface="Google Sans"/>
              </a:endParaRPr>
            </a:p>
          </p:txBody>
        </p:sp>
        <p:sp>
          <p:nvSpPr>
            <p:cNvPr id="1014" name="Google Shape;1014;p94"/>
            <p:cNvSpPr/>
            <p:nvPr/>
          </p:nvSpPr>
          <p:spPr>
            <a:xfrm>
              <a:off x="14294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2</a:t>
              </a:r>
              <a:endParaRPr b="1" sz="1000">
                <a:latin typeface="Google Sans"/>
                <a:ea typeface="Google Sans"/>
                <a:cs typeface="Google Sans"/>
                <a:sym typeface="Google Sans"/>
              </a:endParaRPr>
            </a:p>
          </p:txBody>
        </p:sp>
        <p:sp>
          <p:nvSpPr>
            <p:cNvPr id="1015" name="Google Shape;1015;p94"/>
            <p:cNvSpPr/>
            <p:nvPr/>
          </p:nvSpPr>
          <p:spPr>
            <a:xfrm>
              <a:off x="14294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3</a:t>
              </a:r>
              <a:endParaRPr b="1" sz="1000">
                <a:latin typeface="Google Sans"/>
                <a:ea typeface="Google Sans"/>
                <a:cs typeface="Google Sans"/>
                <a:sym typeface="Google Sans"/>
              </a:endParaRPr>
            </a:p>
          </p:txBody>
        </p:sp>
      </p:grpSp>
      <p:grpSp>
        <p:nvGrpSpPr>
          <p:cNvPr id="1016" name="Google Shape;1016;p94"/>
          <p:cNvGrpSpPr/>
          <p:nvPr/>
        </p:nvGrpSpPr>
        <p:grpSpPr>
          <a:xfrm>
            <a:off x="5013674" y="1593363"/>
            <a:ext cx="1675200" cy="3253313"/>
            <a:chOff x="14294549" y="3186725"/>
            <a:chExt cx="3350400" cy="6506626"/>
          </a:xfrm>
        </p:grpSpPr>
        <p:sp>
          <p:nvSpPr>
            <p:cNvPr id="1017" name="Google Shape;1017;p94"/>
            <p:cNvSpPr/>
            <p:nvPr/>
          </p:nvSpPr>
          <p:spPr>
            <a:xfrm>
              <a:off x="14294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0</a:t>
              </a:r>
              <a:endParaRPr b="1" sz="1000">
                <a:latin typeface="Google Sans"/>
                <a:ea typeface="Google Sans"/>
                <a:cs typeface="Google Sans"/>
                <a:sym typeface="Google Sans"/>
              </a:endParaRPr>
            </a:p>
          </p:txBody>
        </p:sp>
        <p:sp>
          <p:nvSpPr>
            <p:cNvPr id="1018" name="Google Shape;1018;p94"/>
            <p:cNvSpPr/>
            <p:nvPr/>
          </p:nvSpPr>
          <p:spPr>
            <a:xfrm>
              <a:off x="14294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1</a:t>
              </a:r>
              <a:endParaRPr b="1" sz="1000">
                <a:latin typeface="Google Sans"/>
                <a:ea typeface="Google Sans"/>
                <a:cs typeface="Google Sans"/>
                <a:sym typeface="Google Sans"/>
              </a:endParaRPr>
            </a:p>
          </p:txBody>
        </p:sp>
        <p:sp>
          <p:nvSpPr>
            <p:cNvPr id="1019" name="Google Shape;1019;p94"/>
            <p:cNvSpPr/>
            <p:nvPr/>
          </p:nvSpPr>
          <p:spPr>
            <a:xfrm>
              <a:off x="14294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2</a:t>
              </a:r>
              <a:endParaRPr b="1" sz="1000">
                <a:latin typeface="Google Sans"/>
                <a:ea typeface="Google Sans"/>
                <a:cs typeface="Google Sans"/>
                <a:sym typeface="Google Sans"/>
              </a:endParaRPr>
            </a:p>
          </p:txBody>
        </p:sp>
        <p:sp>
          <p:nvSpPr>
            <p:cNvPr id="1020" name="Google Shape;1020;p94"/>
            <p:cNvSpPr/>
            <p:nvPr/>
          </p:nvSpPr>
          <p:spPr>
            <a:xfrm>
              <a:off x="14294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3</a:t>
              </a:r>
              <a:endParaRPr b="1" sz="1000">
                <a:latin typeface="Google Sans"/>
                <a:ea typeface="Google Sans"/>
                <a:cs typeface="Google Sans"/>
                <a:sym typeface="Google Sans"/>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4" name="Shape 1024"/>
        <p:cNvGrpSpPr/>
        <p:nvPr/>
      </p:nvGrpSpPr>
      <p:grpSpPr>
        <a:xfrm>
          <a:off x="0" y="0"/>
          <a:ext cx="0" cy="0"/>
          <a:chOff x="0" y="0"/>
          <a:chExt cx="0" cy="0"/>
        </a:xfrm>
      </p:grpSpPr>
      <p:sp>
        <p:nvSpPr>
          <p:cNvPr id="1025" name="Google Shape;1025;p95"/>
          <p:cNvSpPr txBox="1"/>
          <p:nvPr>
            <p:ph idx="1" type="body"/>
          </p:nvPr>
        </p:nvSpPr>
        <p:spPr>
          <a:xfrm>
            <a:off x="344500" y="1496175"/>
            <a:ext cx="61659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jax.sharding.Mesh</a:t>
            </a:r>
            <a:r>
              <a:rPr lang="en" sz="1800"/>
              <a:t>: Represents a logical grid mapped onto your physical accelerator devices (GPUs/TPUs).</a:t>
            </a:r>
            <a:endParaRPr sz="1800"/>
          </a:p>
          <a:p>
            <a:pPr indent="-342900" lvl="0" marL="457200" rtl="0" algn="l">
              <a:lnSpc>
                <a:spcPct val="115000"/>
              </a:lnSpc>
              <a:spcBef>
                <a:spcPts val="1000"/>
              </a:spcBef>
              <a:spcAft>
                <a:spcPts val="0"/>
              </a:spcAft>
              <a:buSzPts val="1800"/>
              <a:buChar char="●"/>
            </a:pPr>
            <a:r>
              <a:rPr b="1" lang="en" sz="1800"/>
              <a:t>Named Axes</a:t>
            </a:r>
            <a:r>
              <a:rPr lang="en" sz="1800"/>
              <a:t>: You assign names to the grid's dimensions (e.g., 'data', 'model').</a:t>
            </a:r>
            <a:endParaRPr sz="1800"/>
          </a:p>
          <a:p>
            <a:pPr indent="-342900" lvl="0" marL="457200" rtl="0" algn="l">
              <a:lnSpc>
                <a:spcPct val="115000"/>
              </a:lnSpc>
              <a:spcBef>
                <a:spcPts val="1000"/>
              </a:spcBef>
              <a:spcAft>
                <a:spcPts val="1000"/>
              </a:spcAft>
              <a:buSzPts val="1800"/>
              <a:buChar char="●"/>
            </a:pPr>
            <a:r>
              <a:rPr b="1" lang="en" sz="1800"/>
              <a:t>Purpose</a:t>
            </a:r>
            <a:r>
              <a:rPr lang="en" sz="1800"/>
              <a:t>: Defines the hardware topology for sharding specifications.</a:t>
            </a:r>
            <a:endParaRPr sz="1800"/>
          </a:p>
        </p:txBody>
      </p:sp>
      <p:sp>
        <p:nvSpPr>
          <p:cNvPr id="1026" name="Google Shape;1026;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Parallelism Primitives: The </a:t>
            </a:r>
            <a:r>
              <a:rPr lang="en">
                <a:latin typeface="Roboto Mono Medium"/>
                <a:ea typeface="Roboto Mono Medium"/>
                <a:cs typeface="Roboto Mono Medium"/>
                <a:sym typeface="Roboto Mono Medium"/>
              </a:rPr>
              <a:t>Mesh</a:t>
            </a:r>
            <a:endParaRPr>
              <a:latin typeface="Roboto Mono Medium"/>
              <a:ea typeface="Roboto Mono Medium"/>
              <a:cs typeface="Roboto Mono Medium"/>
              <a:sym typeface="Roboto Mono Medium"/>
            </a:endParaRPr>
          </a:p>
        </p:txBody>
      </p:sp>
      <p:pic>
        <p:nvPicPr>
          <p:cNvPr id="1027" name="Google Shape;1027;p95"/>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28" name="Google Shape;1028;p95"/>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32" name="Shape 1032"/>
        <p:cNvGrpSpPr/>
        <p:nvPr/>
      </p:nvGrpSpPr>
      <p:grpSpPr>
        <a:xfrm>
          <a:off x="0" y="0"/>
          <a:ext cx="0" cy="0"/>
          <a:chOff x="0" y="0"/>
          <a:chExt cx="0" cy="0"/>
        </a:xfrm>
      </p:grpSpPr>
      <p:sp>
        <p:nvSpPr>
          <p:cNvPr id="1033" name="Google Shape;1033;p96"/>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8 devices in a 4x2 grid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jax.experimental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mesh_utils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devices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mesh_utils.create_device_mesh((</a:t>
            </a:r>
            <a:r>
              <a:rPr lang="en" sz="1200">
                <a:solidFill>
                  <a:srgbClr val="FBC02D"/>
                </a:solidFill>
                <a:latin typeface="Roboto Mono"/>
                <a:ea typeface="Roboto Mono"/>
                <a:cs typeface="Roboto Mono"/>
                <a:sym typeface="Roboto Mono"/>
              </a:rPr>
              <a:t>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Mesh(devices, </a:t>
            </a:r>
            <a:r>
              <a:rPr lang="en" sz="1200">
                <a:solidFill>
                  <a:srgbClr val="FBC02D"/>
                </a:solidFill>
                <a:latin typeface="Roboto Mono"/>
                <a:ea typeface="Roboto Mono"/>
                <a:cs typeface="Roboto Mono"/>
                <a:sym typeface="Roboto Mono"/>
              </a:rPr>
              <a:t>axis_names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Output: Mesh(device_ids=array([[0, 1], [2, 3], [4, 5], [6, 7]]),</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axis_names=('data', 'model'))</a:t>
            </a:r>
            <a:endParaRPr sz="1200">
              <a:solidFill>
                <a:srgbClr val="BDC4CC"/>
              </a:solidFill>
              <a:latin typeface="Roboto Mono"/>
              <a:ea typeface="Roboto Mono"/>
              <a:cs typeface="Roboto Mono"/>
              <a:sym typeface="Roboto Mono"/>
            </a:endParaRPr>
          </a:p>
        </p:txBody>
      </p:sp>
      <p:sp>
        <p:nvSpPr>
          <p:cNvPr id="1034" name="Google Shape;1034;p96"/>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JAX Parallelism Primitives: The </a:t>
            </a:r>
            <a:r>
              <a:rPr lang="en">
                <a:solidFill>
                  <a:schemeClr val="lt2"/>
                </a:solidFill>
                <a:latin typeface="Roboto Mono Medium"/>
                <a:ea typeface="Roboto Mono Medium"/>
                <a:cs typeface="Roboto Mono Medium"/>
                <a:sym typeface="Roboto Mono Medium"/>
              </a:rPr>
              <a:t>Mesh</a:t>
            </a:r>
            <a:endParaRPr>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